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950" r:id="rId2"/>
  </p:sldMasterIdLst>
  <p:notesMasterIdLst>
    <p:notesMasterId r:id="rId28"/>
  </p:notesMasterIdLst>
  <p:sldIdLst>
    <p:sldId id="256" r:id="rId3"/>
    <p:sldId id="638" r:id="rId4"/>
    <p:sldId id="639" r:id="rId5"/>
    <p:sldId id="637" r:id="rId6"/>
    <p:sldId id="641" r:id="rId7"/>
    <p:sldId id="640" r:id="rId8"/>
    <p:sldId id="642" r:id="rId9"/>
    <p:sldId id="645" r:id="rId10"/>
    <p:sldId id="433" r:id="rId11"/>
    <p:sldId id="426" r:id="rId12"/>
    <p:sldId id="646" r:id="rId13"/>
    <p:sldId id="434" r:id="rId14"/>
    <p:sldId id="435" r:id="rId15"/>
    <p:sldId id="432" r:id="rId16"/>
    <p:sldId id="423" r:id="rId17"/>
    <p:sldId id="422" r:id="rId18"/>
    <p:sldId id="588" r:id="rId19"/>
    <p:sldId id="511" r:id="rId20"/>
    <p:sldId id="608" r:id="rId21"/>
    <p:sldId id="643" r:id="rId22"/>
    <p:sldId id="644" r:id="rId23"/>
    <p:sldId id="647" r:id="rId24"/>
    <p:sldId id="649" r:id="rId25"/>
    <p:sldId id="650" r:id="rId26"/>
    <p:sldId id="648" r:id="rId27"/>
  </p:sldIdLst>
  <p:sldSz cx="12192000" cy="6858000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fo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CC0000"/>
    <a:srgbClr val="E7BD21"/>
    <a:srgbClr val="FFFF66"/>
    <a:srgbClr val="CDF216"/>
    <a:srgbClr val="3BBFCD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8" autoAdjust="0"/>
    <p:restoredTop sz="94660"/>
  </p:normalViewPr>
  <p:slideViewPr>
    <p:cSldViewPr snapToGrid="0">
      <p:cViewPr>
        <p:scale>
          <a:sx n="102" d="100"/>
          <a:sy n="102" d="100"/>
        </p:scale>
        <p:origin x="-72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DA2323-A3F7-4C4E-A334-4F013D6FD44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B1482EF7-BB6B-4E6E-B63B-5EC8629B3E18}">
      <dgm:prSet phldrT="[Text]"/>
      <dgm:spPr/>
      <dgm:t>
        <a:bodyPr/>
        <a:lstStyle/>
        <a:p>
          <a:r>
            <a:rPr lang="sr-Latn-RS" dirty="0" err="1"/>
            <a:t>Therapy</a:t>
          </a:r>
          <a:r>
            <a:rPr lang="sr-Latn-RS" dirty="0"/>
            <a:t> </a:t>
          </a:r>
          <a:r>
            <a:rPr lang="sr-Latn-RS" dirty="0" err="1"/>
            <a:t>for</a:t>
          </a:r>
          <a:r>
            <a:rPr lang="sr-Latn-RS" dirty="0"/>
            <a:t> </a:t>
          </a:r>
          <a:r>
            <a:rPr lang="sr-Latn-RS" dirty="0" err="1"/>
            <a:t>relapses</a:t>
          </a:r>
          <a:endParaRPr lang="sr-Latn-RS" dirty="0"/>
        </a:p>
      </dgm:t>
    </dgm:pt>
    <dgm:pt modelId="{3695461F-065F-4885-8856-FEFB28BDD80E}" type="parTrans" cxnId="{E990EA2E-526D-4769-95F3-A3F552C50D22}">
      <dgm:prSet/>
      <dgm:spPr/>
      <dgm:t>
        <a:bodyPr/>
        <a:lstStyle/>
        <a:p>
          <a:endParaRPr lang="sr-Latn-RS"/>
        </a:p>
      </dgm:t>
    </dgm:pt>
    <dgm:pt modelId="{FB599CF5-BEBA-44B6-84A8-DF5A5269C9A2}" type="sibTrans" cxnId="{E990EA2E-526D-4769-95F3-A3F552C50D22}">
      <dgm:prSet/>
      <dgm:spPr/>
      <dgm:t>
        <a:bodyPr/>
        <a:lstStyle/>
        <a:p>
          <a:endParaRPr lang="sr-Latn-RS"/>
        </a:p>
      </dgm:t>
    </dgm:pt>
    <dgm:pt modelId="{43676952-AF4E-4618-B4EA-513F1CC432D1}">
      <dgm:prSet phldrT="[Text]"/>
      <dgm:spPr/>
      <dgm:t>
        <a:bodyPr/>
        <a:lstStyle/>
        <a:p>
          <a:r>
            <a:rPr lang="sr-Latn-RS" dirty="0" err="1"/>
            <a:t>disease</a:t>
          </a:r>
          <a:r>
            <a:rPr lang="sr-Latn-RS" dirty="0"/>
            <a:t> </a:t>
          </a:r>
          <a:r>
            <a:rPr lang="sr-Latn-RS" dirty="0" err="1"/>
            <a:t>modifying</a:t>
          </a:r>
          <a:r>
            <a:rPr lang="sr-Latn-RS" dirty="0"/>
            <a:t> </a:t>
          </a:r>
          <a:r>
            <a:rPr lang="sr-Latn-RS" dirty="0" err="1"/>
            <a:t>therapy</a:t>
          </a:r>
          <a:endParaRPr lang="sr-Latn-RS" dirty="0"/>
        </a:p>
      </dgm:t>
    </dgm:pt>
    <dgm:pt modelId="{C9AB3B11-F48C-4DFC-888E-E0C4D5FE761E}" type="parTrans" cxnId="{47733EB8-105B-48D5-B52F-F8452E474CEC}">
      <dgm:prSet/>
      <dgm:spPr/>
      <dgm:t>
        <a:bodyPr/>
        <a:lstStyle/>
        <a:p>
          <a:endParaRPr lang="sr-Latn-RS"/>
        </a:p>
      </dgm:t>
    </dgm:pt>
    <dgm:pt modelId="{96BD490E-60DA-466E-864B-71543AFFE467}" type="sibTrans" cxnId="{47733EB8-105B-48D5-B52F-F8452E474CEC}">
      <dgm:prSet/>
      <dgm:spPr/>
      <dgm:t>
        <a:bodyPr/>
        <a:lstStyle/>
        <a:p>
          <a:endParaRPr lang="sr-Latn-RS"/>
        </a:p>
      </dgm:t>
    </dgm:pt>
    <dgm:pt modelId="{3DBF8354-4637-4795-BF76-CEC1AAF4764C}">
      <dgm:prSet phldrT="[Text]"/>
      <dgm:spPr/>
      <dgm:t>
        <a:bodyPr/>
        <a:lstStyle/>
        <a:p>
          <a:r>
            <a:rPr lang="sr-Latn-RS" dirty="0" err="1"/>
            <a:t>Symptomatic</a:t>
          </a:r>
          <a:r>
            <a:rPr lang="sr-Latn-RS" dirty="0"/>
            <a:t> </a:t>
          </a:r>
          <a:r>
            <a:rPr lang="sr-Latn-RS" dirty="0" err="1"/>
            <a:t>therapy</a:t>
          </a:r>
          <a:endParaRPr lang="sr-Latn-RS" dirty="0"/>
        </a:p>
      </dgm:t>
    </dgm:pt>
    <dgm:pt modelId="{D1C6353B-350A-45F2-9696-16096752F67D}" type="parTrans" cxnId="{90E3BD37-B9FC-436B-904D-85A1323863C8}">
      <dgm:prSet/>
      <dgm:spPr/>
      <dgm:t>
        <a:bodyPr/>
        <a:lstStyle/>
        <a:p>
          <a:endParaRPr lang="sr-Latn-RS"/>
        </a:p>
      </dgm:t>
    </dgm:pt>
    <dgm:pt modelId="{780BB0A1-A3B6-4923-BF0C-CFFE187AE0A1}" type="sibTrans" cxnId="{90E3BD37-B9FC-436B-904D-85A1323863C8}">
      <dgm:prSet/>
      <dgm:spPr/>
      <dgm:t>
        <a:bodyPr/>
        <a:lstStyle/>
        <a:p>
          <a:endParaRPr lang="sr-Latn-RS"/>
        </a:p>
      </dgm:t>
    </dgm:pt>
    <dgm:pt modelId="{47E35530-AEA1-4BCA-B762-D2FBAFD3427D}" type="pres">
      <dgm:prSet presAssocID="{65DA2323-A3F7-4C4E-A334-4F013D6FD4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87144C-B200-4172-923A-60F76987C3A5}" type="pres">
      <dgm:prSet presAssocID="{B1482EF7-BB6B-4E6E-B63B-5EC8629B3E18}" presName="parentLin" presStyleCnt="0"/>
      <dgm:spPr/>
    </dgm:pt>
    <dgm:pt modelId="{4814261E-6975-4D8A-8075-C9F97268E661}" type="pres">
      <dgm:prSet presAssocID="{B1482EF7-BB6B-4E6E-B63B-5EC8629B3E1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14396C2-B56F-439A-B18E-1DFCA434CFEC}" type="pres">
      <dgm:prSet presAssocID="{B1482EF7-BB6B-4E6E-B63B-5EC8629B3E1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D3093-493B-4D67-9A4C-500E64309AB0}" type="pres">
      <dgm:prSet presAssocID="{B1482EF7-BB6B-4E6E-B63B-5EC8629B3E18}" presName="negativeSpace" presStyleCnt="0"/>
      <dgm:spPr/>
    </dgm:pt>
    <dgm:pt modelId="{3481F3F8-5568-4D07-9A8E-F5B706B50461}" type="pres">
      <dgm:prSet presAssocID="{B1482EF7-BB6B-4E6E-B63B-5EC8629B3E18}" presName="childText" presStyleLbl="conFgAcc1" presStyleIdx="0" presStyleCnt="3">
        <dgm:presLayoutVars>
          <dgm:bulletEnabled val="1"/>
        </dgm:presLayoutVars>
      </dgm:prSet>
      <dgm:spPr/>
    </dgm:pt>
    <dgm:pt modelId="{3F2FCB72-1138-435F-A39C-E2963AAB0CDB}" type="pres">
      <dgm:prSet presAssocID="{FB599CF5-BEBA-44B6-84A8-DF5A5269C9A2}" presName="spaceBetweenRectangles" presStyleCnt="0"/>
      <dgm:spPr/>
    </dgm:pt>
    <dgm:pt modelId="{7D830FAE-C253-410A-BB40-BDEC402DFF00}" type="pres">
      <dgm:prSet presAssocID="{43676952-AF4E-4618-B4EA-513F1CC432D1}" presName="parentLin" presStyleCnt="0"/>
      <dgm:spPr/>
    </dgm:pt>
    <dgm:pt modelId="{2B788AD2-5B4E-4956-B7BC-BFE487EC81D3}" type="pres">
      <dgm:prSet presAssocID="{43676952-AF4E-4618-B4EA-513F1CC432D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761B6BE-F58D-4982-B77B-8D39474EEA19}" type="pres">
      <dgm:prSet presAssocID="{43676952-AF4E-4618-B4EA-513F1CC432D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77658-8B17-4293-8A4C-D2A107DD288A}" type="pres">
      <dgm:prSet presAssocID="{43676952-AF4E-4618-B4EA-513F1CC432D1}" presName="negativeSpace" presStyleCnt="0"/>
      <dgm:spPr/>
    </dgm:pt>
    <dgm:pt modelId="{7FADF5A8-702B-4D67-BE24-83049506AF5B}" type="pres">
      <dgm:prSet presAssocID="{43676952-AF4E-4618-B4EA-513F1CC432D1}" presName="childText" presStyleLbl="conFgAcc1" presStyleIdx="1" presStyleCnt="3">
        <dgm:presLayoutVars>
          <dgm:bulletEnabled val="1"/>
        </dgm:presLayoutVars>
      </dgm:prSet>
      <dgm:spPr/>
    </dgm:pt>
    <dgm:pt modelId="{5DFEA203-7CCA-4A8A-A9F0-065D29E72A4B}" type="pres">
      <dgm:prSet presAssocID="{96BD490E-60DA-466E-864B-71543AFFE467}" presName="spaceBetweenRectangles" presStyleCnt="0"/>
      <dgm:spPr/>
    </dgm:pt>
    <dgm:pt modelId="{D5112726-8B97-459E-9417-E7B796BE88B7}" type="pres">
      <dgm:prSet presAssocID="{3DBF8354-4637-4795-BF76-CEC1AAF4764C}" presName="parentLin" presStyleCnt="0"/>
      <dgm:spPr/>
    </dgm:pt>
    <dgm:pt modelId="{8D144181-A494-445C-AE47-CD4E705D855C}" type="pres">
      <dgm:prSet presAssocID="{3DBF8354-4637-4795-BF76-CEC1AAF4764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730E4712-0C70-47E9-A1E1-828261E5BA4F}" type="pres">
      <dgm:prSet presAssocID="{3DBF8354-4637-4795-BF76-CEC1AAF476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D38D8B-7779-45FE-BC8E-461099460A73}" type="pres">
      <dgm:prSet presAssocID="{3DBF8354-4637-4795-BF76-CEC1AAF4764C}" presName="negativeSpace" presStyleCnt="0"/>
      <dgm:spPr/>
    </dgm:pt>
    <dgm:pt modelId="{A2B0F56C-8A4D-4C5B-86F6-7A73BBDEE9A6}" type="pres">
      <dgm:prSet presAssocID="{3DBF8354-4637-4795-BF76-CEC1AAF4764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69E5F1A-021D-4BC6-BDD2-B37F0EC35ADB}" type="presOf" srcId="{3DBF8354-4637-4795-BF76-CEC1AAF4764C}" destId="{8D144181-A494-445C-AE47-CD4E705D855C}" srcOrd="0" destOrd="0" presId="urn:microsoft.com/office/officeart/2005/8/layout/list1"/>
    <dgm:cxn modelId="{E990EA2E-526D-4769-95F3-A3F552C50D22}" srcId="{65DA2323-A3F7-4C4E-A334-4F013D6FD443}" destId="{B1482EF7-BB6B-4E6E-B63B-5EC8629B3E18}" srcOrd="0" destOrd="0" parTransId="{3695461F-065F-4885-8856-FEFB28BDD80E}" sibTransId="{FB599CF5-BEBA-44B6-84A8-DF5A5269C9A2}"/>
    <dgm:cxn modelId="{47733EB8-105B-48D5-B52F-F8452E474CEC}" srcId="{65DA2323-A3F7-4C4E-A334-4F013D6FD443}" destId="{43676952-AF4E-4618-B4EA-513F1CC432D1}" srcOrd="1" destOrd="0" parTransId="{C9AB3B11-F48C-4DFC-888E-E0C4D5FE761E}" sibTransId="{96BD490E-60DA-466E-864B-71543AFFE467}"/>
    <dgm:cxn modelId="{0636ABD2-BA17-4A9B-BDA9-E9B9256D991B}" type="presOf" srcId="{43676952-AF4E-4618-B4EA-513F1CC432D1}" destId="{2B788AD2-5B4E-4956-B7BC-BFE487EC81D3}" srcOrd="0" destOrd="0" presId="urn:microsoft.com/office/officeart/2005/8/layout/list1"/>
    <dgm:cxn modelId="{863492B8-A016-4AA6-B262-971EE0857141}" type="presOf" srcId="{B1482EF7-BB6B-4E6E-B63B-5EC8629B3E18}" destId="{214396C2-B56F-439A-B18E-1DFCA434CFEC}" srcOrd="1" destOrd="0" presId="urn:microsoft.com/office/officeart/2005/8/layout/list1"/>
    <dgm:cxn modelId="{03EAE933-5FB4-4F6D-BB6C-F35C9DFAD83B}" type="presOf" srcId="{43676952-AF4E-4618-B4EA-513F1CC432D1}" destId="{2761B6BE-F58D-4982-B77B-8D39474EEA19}" srcOrd="1" destOrd="0" presId="urn:microsoft.com/office/officeart/2005/8/layout/list1"/>
    <dgm:cxn modelId="{3630FAE7-F580-4B57-B63B-C748A16CB355}" type="presOf" srcId="{65DA2323-A3F7-4C4E-A334-4F013D6FD443}" destId="{47E35530-AEA1-4BCA-B762-D2FBAFD3427D}" srcOrd="0" destOrd="0" presId="urn:microsoft.com/office/officeart/2005/8/layout/list1"/>
    <dgm:cxn modelId="{EAC41933-C1FD-439D-87CA-7DB4F3D24931}" type="presOf" srcId="{B1482EF7-BB6B-4E6E-B63B-5EC8629B3E18}" destId="{4814261E-6975-4D8A-8075-C9F97268E661}" srcOrd="0" destOrd="0" presId="urn:microsoft.com/office/officeart/2005/8/layout/list1"/>
    <dgm:cxn modelId="{90E3BD37-B9FC-436B-904D-85A1323863C8}" srcId="{65DA2323-A3F7-4C4E-A334-4F013D6FD443}" destId="{3DBF8354-4637-4795-BF76-CEC1AAF4764C}" srcOrd="2" destOrd="0" parTransId="{D1C6353B-350A-45F2-9696-16096752F67D}" sibTransId="{780BB0A1-A3B6-4923-BF0C-CFFE187AE0A1}"/>
    <dgm:cxn modelId="{84C6F918-E571-4CCB-9FEA-E593485F3DEC}" type="presOf" srcId="{3DBF8354-4637-4795-BF76-CEC1AAF4764C}" destId="{730E4712-0C70-47E9-A1E1-828261E5BA4F}" srcOrd="1" destOrd="0" presId="urn:microsoft.com/office/officeart/2005/8/layout/list1"/>
    <dgm:cxn modelId="{19A13997-A3B8-409C-B5AF-A5889F820A8A}" type="presParOf" srcId="{47E35530-AEA1-4BCA-B762-D2FBAFD3427D}" destId="{B387144C-B200-4172-923A-60F76987C3A5}" srcOrd="0" destOrd="0" presId="urn:microsoft.com/office/officeart/2005/8/layout/list1"/>
    <dgm:cxn modelId="{1587A53F-2112-478B-B31B-F0C7797A8569}" type="presParOf" srcId="{B387144C-B200-4172-923A-60F76987C3A5}" destId="{4814261E-6975-4D8A-8075-C9F97268E661}" srcOrd="0" destOrd="0" presId="urn:microsoft.com/office/officeart/2005/8/layout/list1"/>
    <dgm:cxn modelId="{BCAA402E-CC28-49BA-AA39-C4C9189E3E8A}" type="presParOf" srcId="{B387144C-B200-4172-923A-60F76987C3A5}" destId="{214396C2-B56F-439A-B18E-1DFCA434CFEC}" srcOrd="1" destOrd="0" presId="urn:microsoft.com/office/officeart/2005/8/layout/list1"/>
    <dgm:cxn modelId="{40C11D2A-A8F0-4923-A98F-898A4E545E05}" type="presParOf" srcId="{47E35530-AEA1-4BCA-B762-D2FBAFD3427D}" destId="{495D3093-493B-4D67-9A4C-500E64309AB0}" srcOrd="1" destOrd="0" presId="urn:microsoft.com/office/officeart/2005/8/layout/list1"/>
    <dgm:cxn modelId="{25B02E06-0EAC-4FFA-8A66-ADD7AACEA318}" type="presParOf" srcId="{47E35530-AEA1-4BCA-B762-D2FBAFD3427D}" destId="{3481F3F8-5568-4D07-9A8E-F5B706B50461}" srcOrd="2" destOrd="0" presId="urn:microsoft.com/office/officeart/2005/8/layout/list1"/>
    <dgm:cxn modelId="{9B93D19B-4311-4F7D-875C-73C56B08CA1F}" type="presParOf" srcId="{47E35530-AEA1-4BCA-B762-D2FBAFD3427D}" destId="{3F2FCB72-1138-435F-A39C-E2963AAB0CDB}" srcOrd="3" destOrd="0" presId="urn:microsoft.com/office/officeart/2005/8/layout/list1"/>
    <dgm:cxn modelId="{82B27FC0-320D-4D84-A299-C104EC5FB7C6}" type="presParOf" srcId="{47E35530-AEA1-4BCA-B762-D2FBAFD3427D}" destId="{7D830FAE-C253-410A-BB40-BDEC402DFF00}" srcOrd="4" destOrd="0" presId="urn:microsoft.com/office/officeart/2005/8/layout/list1"/>
    <dgm:cxn modelId="{E38BE264-ABB8-4F13-BDF7-6201A667D5A5}" type="presParOf" srcId="{7D830FAE-C253-410A-BB40-BDEC402DFF00}" destId="{2B788AD2-5B4E-4956-B7BC-BFE487EC81D3}" srcOrd="0" destOrd="0" presId="urn:microsoft.com/office/officeart/2005/8/layout/list1"/>
    <dgm:cxn modelId="{9E382002-005C-49CC-942F-7C97F92FDC48}" type="presParOf" srcId="{7D830FAE-C253-410A-BB40-BDEC402DFF00}" destId="{2761B6BE-F58D-4982-B77B-8D39474EEA19}" srcOrd="1" destOrd="0" presId="urn:microsoft.com/office/officeart/2005/8/layout/list1"/>
    <dgm:cxn modelId="{14572E31-F8B1-4901-A64D-3AE4474E74EF}" type="presParOf" srcId="{47E35530-AEA1-4BCA-B762-D2FBAFD3427D}" destId="{A3277658-8B17-4293-8A4C-D2A107DD288A}" srcOrd="5" destOrd="0" presId="urn:microsoft.com/office/officeart/2005/8/layout/list1"/>
    <dgm:cxn modelId="{D250F218-18E4-4E46-AB54-7DD9C49592BA}" type="presParOf" srcId="{47E35530-AEA1-4BCA-B762-D2FBAFD3427D}" destId="{7FADF5A8-702B-4D67-BE24-83049506AF5B}" srcOrd="6" destOrd="0" presId="urn:microsoft.com/office/officeart/2005/8/layout/list1"/>
    <dgm:cxn modelId="{F95D17CA-771B-4F0D-9E86-656F329C4950}" type="presParOf" srcId="{47E35530-AEA1-4BCA-B762-D2FBAFD3427D}" destId="{5DFEA203-7CCA-4A8A-A9F0-065D29E72A4B}" srcOrd="7" destOrd="0" presId="urn:microsoft.com/office/officeart/2005/8/layout/list1"/>
    <dgm:cxn modelId="{3192C45D-616E-4ACE-98BF-37073AE4FC63}" type="presParOf" srcId="{47E35530-AEA1-4BCA-B762-D2FBAFD3427D}" destId="{D5112726-8B97-459E-9417-E7B796BE88B7}" srcOrd="8" destOrd="0" presId="urn:microsoft.com/office/officeart/2005/8/layout/list1"/>
    <dgm:cxn modelId="{8BD20F7F-70FA-4FBE-8827-86A87B4A8A26}" type="presParOf" srcId="{D5112726-8B97-459E-9417-E7B796BE88B7}" destId="{8D144181-A494-445C-AE47-CD4E705D855C}" srcOrd="0" destOrd="0" presId="urn:microsoft.com/office/officeart/2005/8/layout/list1"/>
    <dgm:cxn modelId="{51E06BCC-7845-4A00-8CFC-744EE68961E9}" type="presParOf" srcId="{D5112726-8B97-459E-9417-E7B796BE88B7}" destId="{730E4712-0C70-47E9-A1E1-828261E5BA4F}" srcOrd="1" destOrd="0" presId="urn:microsoft.com/office/officeart/2005/8/layout/list1"/>
    <dgm:cxn modelId="{73005869-AD42-448A-80AC-1724DFBB12F7}" type="presParOf" srcId="{47E35530-AEA1-4BCA-B762-D2FBAFD3427D}" destId="{98D38D8B-7779-45FE-BC8E-461099460A73}" srcOrd="9" destOrd="0" presId="urn:microsoft.com/office/officeart/2005/8/layout/list1"/>
    <dgm:cxn modelId="{DE8A784D-9DA2-4F7A-AFA7-9CF871A3382C}" type="presParOf" srcId="{47E35530-AEA1-4BCA-B762-D2FBAFD3427D}" destId="{A2B0F56C-8A4D-4C5B-86F6-7A73BBDEE9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1F3F8-5568-4D07-9A8E-F5B706B50461}">
      <dsp:nvSpPr>
        <dsp:cNvPr id="0" name=""/>
        <dsp:cNvSpPr/>
      </dsp:nvSpPr>
      <dsp:spPr>
        <a:xfrm>
          <a:off x="0" y="1088810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396C2-B56F-439A-B18E-1DFCA434CFEC}">
      <dsp:nvSpPr>
        <dsp:cNvPr id="0" name=""/>
        <dsp:cNvSpPr/>
      </dsp:nvSpPr>
      <dsp:spPr>
        <a:xfrm>
          <a:off x="406400" y="63125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Therapy</a:t>
          </a:r>
          <a:r>
            <a:rPr lang="sr-Latn-RS" sz="3100" kern="1200" dirty="0"/>
            <a:t> </a:t>
          </a:r>
          <a:r>
            <a:rPr lang="sr-Latn-RS" sz="3100" kern="1200" dirty="0" err="1"/>
            <a:t>for</a:t>
          </a:r>
          <a:r>
            <a:rPr lang="sr-Latn-RS" sz="3100" kern="1200" dirty="0"/>
            <a:t> </a:t>
          </a:r>
          <a:r>
            <a:rPr lang="sr-Latn-RS" sz="3100" kern="1200" dirty="0" err="1"/>
            <a:t>relapses</a:t>
          </a:r>
          <a:endParaRPr lang="sr-Latn-RS" sz="3100" kern="1200" dirty="0"/>
        </a:p>
      </dsp:txBody>
      <dsp:txXfrm>
        <a:off x="451072" y="675922"/>
        <a:ext cx="5600255" cy="825776"/>
      </dsp:txXfrm>
    </dsp:sp>
    <dsp:sp modelId="{7FADF5A8-702B-4D67-BE24-83049506AF5B}">
      <dsp:nvSpPr>
        <dsp:cNvPr id="0" name=""/>
        <dsp:cNvSpPr/>
      </dsp:nvSpPr>
      <dsp:spPr>
        <a:xfrm>
          <a:off x="0" y="2494969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1B6BE-F58D-4982-B77B-8D39474EEA19}">
      <dsp:nvSpPr>
        <dsp:cNvPr id="0" name=""/>
        <dsp:cNvSpPr/>
      </dsp:nvSpPr>
      <dsp:spPr>
        <a:xfrm>
          <a:off x="406400" y="203741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disease</a:t>
          </a:r>
          <a:r>
            <a:rPr lang="sr-Latn-RS" sz="3100" kern="1200" dirty="0"/>
            <a:t> </a:t>
          </a:r>
          <a:r>
            <a:rPr lang="sr-Latn-RS" sz="3100" kern="1200" dirty="0" err="1"/>
            <a:t>modifying</a:t>
          </a:r>
          <a:r>
            <a:rPr lang="sr-Latn-RS" sz="3100" kern="1200" dirty="0"/>
            <a:t> </a:t>
          </a:r>
          <a:r>
            <a:rPr lang="sr-Latn-RS" sz="3100" kern="1200" dirty="0" err="1"/>
            <a:t>therapy</a:t>
          </a:r>
          <a:endParaRPr lang="sr-Latn-RS" sz="3100" kern="1200" dirty="0"/>
        </a:p>
      </dsp:txBody>
      <dsp:txXfrm>
        <a:off x="451072" y="2082082"/>
        <a:ext cx="5600255" cy="825776"/>
      </dsp:txXfrm>
    </dsp:sp>
    <dsp:sp modelId="{A2B0F56C-8A4D-4C5B-86F6-7A73BBDEE9A6}">
      <dsp:nvSpPr>
        <dsp:cNvPr id="0" name=""/>
        <dsp:cNvSpPr/>
      </dsp:nvSpPr>
      <dsp:spPr>
        <a:xfrm>
          <a:off x="0" y="3901130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E4712-0C70-47E9-A1E1-828261E5BA4F}">
      <dsp:nvSpPr>
        <dsp:cNvPr id="0" name=""/>
        <dsp:cNvSpPr/>
      </dsp:nvSpPr>
      <dsp:spPr>
        <a:xfrm>
          <a:off x="406400" y="344357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Symptomatic</a:t>
          </a:r>
          <a:r>
            <a:rPr lang="sr-Latn-RS" sz="3100" kern="1200" dirty="0"/>
            <a:t> </a:t>
          </a:r>
          <a:r>
            <a:rPr lang="sr-Latn-RS" sz="3100" kern="1200" dirty="0" err="1"/>
            <a:t>therapy</a:t>
          </a:r>
          <a:endParaRPr lang="sr-Latn-RS" sz="3100" kern="1200" dirty="0"/>
        </a:p>
      </dsp:txBody>
      <dsp:txXfrm>
        <a:off x="451072" y="3488242"/>
        <a:ext cx="5600255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321764-FEB4-41F5-91C6-2F66793BD3B9}" type="datetimeFigureOut">
              <a:rPr lang="en-US"/>
              <a:pPr>
                <a:defRPr/>
              </a:pPr>
              <a:t>4/9/2024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73CFF9-50A0-47F6-A99D-04FB0C8AC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238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>
            <a:extLst>
              <a:ext uri="{FF2B5EF4-FFF2-40B4-BE49-F238E27FC236}">
                <a16:creationId xmlns:a16="http://schemas.microsoft.com/office/drawing/2014/main" xmlns="" id="{07A30AAC-C913-4B08-817A-1807FD49D9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>
            <a:extLst>
              <a:ext uri="{FF2B5EF4-FFF2-40B4-BE49-F238E27FC236}">
                <a16:creationId xmlns:a16="http://schemas.microsoft.com/office/drawing/2014/main" xmlns="" id="{CB1E76B9-53A9-4FC6-A1F2-6A9A33152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Foliennummernplatzhalter 3">
            <a:extLst>
              <a:ext uri="{FF2B5EF4-FFF2-40B4-BE49-F238E27FC236}">
                <a16:creationId xmlns:a16="http://schemas.microsoft.com/office/drawing/2014/main" xmlns="" id="{73726CD3-DE2D-4C89-A1D2-63D4BE7E5327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1759AA-3F82-4B56-97BA-C2E297B7FC0E}" type="slidenum">
              <a:rPr lang="en-US" altLang="sr-Latn-R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/>
          <a:srcRect r="41431" b="-4665"/>
          <a:stretch>
            <a:fillRect/>
          </a:stretch>
        </p:blipFill>
        <p:spPr bwMode="auto">
          <a:xfrm>
            <a:off x="9232900" y="6097588"/>
            <a:ext cx="26177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262800" y="1627200"/>
            <a:ext cx="9361040" cy="288032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cap="none" baseline="0">
                <a:solidFill>
                  <a:schemeClr val="bg1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60166F07-ACD2-4FC4-92EF-C788EB1F87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3888" y="1016000"/>
            <a:ext cx="10944225" cy="45005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1pPr>
            <a:lvl2pPr>
              <a:defRPr sz="24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2pPr>
            <a:lvl3pPr>
              <a:defRPr sz="20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3pPr>
            <a:lvl4pPr>
              <a:defRPr sz="1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4pPr>
            <a:lvl5pPr>
              <a:defRPr sz="1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E3D1-FADF-491A-86B5-C9B245B74F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Media Placeholder 5"/>
          <p:cNvSpPr>
            <a:spLocks noGrp="1"/>
          </p:cNvSpPr>
          <p:nvPr>
            <p:ph type="media" sz="quarter" idx="10"/>
          </p:nvPr>
        </p:nvSpPr>
        <p:spPr>
          <a:xfrm>
            <a:off x="644399" y="2090537"/>
            <a:ext cx="5235577" cy="34266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Media Placeholder 5"/>
          <p:cNvSpPr>
            <a:spLocks noGrp="1"/>
          </p:cNvSpPr>
          <p:nvPr>
            <p:ph type="media" sz="quarter" idx="13"/>
          </p:nvPr>
        </p:nvSpPr>
        <p:spPr>
          <a:xfrm>
            <a:off x="6287021" y="2090537"/>
            <a:ext cx="5235577" cy="34266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E9D6FFF8-5C57-4485-8C51-00FF88B84E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9480550" y="0"/>
            <a:ext cx="2720975" cy="4414838"/>
            <a:chOff x="4332288" y="560388"/>
            <a:chExt cx="3532188" cy="5729288"/>
          </a:xfrm>
        </p:grpSpPr>
        <p:sp>
          <p:nvSpPr>
            <p:cNvPr id="5" name="Freeform 13"/>
            <p:cNvSpPr>
              <a:spLocks/>
            </p:cNvSpPr>
            <p:nvPr userDrawn="1"/>
          </p:nvSpPr>
          <p:spPr bwMode="auto">
            <a:xfrm>
              <a:off x="7295699" y="560388"/>
              <a:ext cx="568777" cy="1973627"/>
            </a:xfrm>
            <a:custGeom>
              <a:avLst/>
              <a:gdLst>
                <a:gd name="T0" fmla="*/ 1 w 151"/>
                <a:gd name="T1" fmla="*/ 0 h 525"/>
                <a:gd name="T2" fmla="*/ 0 w 151"/>
                <a:gd name="T3" fmla="*/ 41 h 525"/>
                <a:gd name="T4" fmla="*/ 151 w 151"/>
                <a:gd name="T5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525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221"/>
                    <a:pt x="56" y="387"/>
                    <a:pt x="151" y="525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6" name="Freeform 14"/>
            <p:cNvSpPr>
              <a:spLocks/>
            </p:cNvSpPr>
            <p:nvPr userDrawn="1"/>
          </p:nvSpPr>
          <p:spPr bwMode="auto">
            <a:xfrm>
              <a:off x="4332288" y="560388"/>
              <a:ext cx="3532188" cy="5729288"/>
            </a:xfrm>
            <a:custGeom>
              <a:avLst/>
              <a:gdLst>
                <a:gd name="T0" fmla="*/ 1 w 939"/>
                <a:gd name="T1" fmla="*/ 0 h 1525"/>
                <a:gd name="T2" fmla="*/ 0 w 939"/>
                <a:gd name="T3" fmla="*/ 41 h 1525"/>
                <a:gd name="T4" fmla="*/ 939 w 939"/>
                <a:gd name="T5" fmla="*/ 1525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9" h="1525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696"/>
                    <a:pt x="384" y="1261"/>
                    <a:pt x="939" y="1525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8" name="Freeform 15"/>
            <p:cNvSpPr>
              <a:spLocks/>
            </p:cNvSpPr>
            <p:nvPr userDrawn="1"/>
          </p:nvSpPr>
          <p:spPr bwMode="auto">
            <a:xfrm>
              <a:off x="5727441" y="560388"/>
              <a:ext cx="2137035" cy="4128548"/>
            </a:xfrm>
            <a:custGeom>
              <a:avLst/>
              <a:gdLst>
                <a:gd name="T0" fmla="*/ 1 w 568"/>
                <a:gd name="T1" fmla="*/ 0 h 1099"/>
                <a:gd name="T2" fmla="*/ 0 w 568"/>
                <a:gd name="T3" fmla="*/ 41 h 1099"/>
                <a:gd name="T4" fmla="*/ 568 w 568"/>
                <a:gd name="T5" fmla="*/ 1099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8" h="1099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483"/>
                    <a:pt x="225" y="872"/>
                    <a:pt x="568" y="1099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9" name="Freeform 16"/>
            <p:cNvSpPr>
              <a:spLocks/>
            </p:cNvSpPr>
            <p:nvPr userDrawn="1"/>
          </p:nvSpPr>
          <p:spPr bwMode="auto">
            <a:xfrm>
              <a:off x="6652734" y="560388"/>
              <a:ext cx="1211742" cy="2952201"/>
            </a:xfrm>
            <a:custGeom>
              <a:avLst/>
              <a:gdLst>
                <a:gd name="T0" fmla="*/ 1 w 322"/>
                <a:gd name="T1" fmla="*/ 0 h 786"/>
                <a:gd name="T2" fmla="*/ 0 w 322"/>
                <a:gd name="T3" fmla="*/ 41 h 786"/>
                <a:gd name="T4" fmla="*/ 322 w 322"/>
                <a:gd name="T5" fmla="*/ 7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786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335"/>
                    <a:pt x="124" y="599"/>
                    <a:pt x="322" y="786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</p:grpSp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2"/>
          <a:srcRect r="41431" b="-4665"/>
          <a:stretch>
            <a:fillRect/>
          </a:stretch>
        </p:blipFill>
        <p:spPr bwMode="auto">
          <a:xfrm>
            <a:off x="9232900" y="6097588"/>
            <a:ext cx="26177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Text"/>
          <p:cNvSpPr>
            <a:spLocks noGrp="1"/>
          </p:cNvSpPr>
          <p:nvPr>
            <p:ph type="title"/>
          </p:nvPr>
        </p:nvSpPr>
        <p:spPr>
          <a:xfrm>
            <a:off x="262800" y="1627200"/>
            <a:ext cx="9361040" cy="288032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200" b="0" i="0" cap="none" baseline="0">
                <a:solidFill>
                  <a:schemeClr val="bg1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ln>
            <a:solidFill>
              <a:schemeClr val="bg1">
                <a:alpha val="27000"/>
              </a:schemeClr>
            </a:solidFill>
          </a:ln>
        </p:spPr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B0DAD482-01EE-403F-A35A-AA196E551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747BF1-B3A2-4861-876B-AB51B43EF445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FD417-A530-4643-AE95-4DEA56F2D9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3195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7B6EDE-D56A-4A35-AE5F-7CB001EEFB4A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D4C99-FF3E-4922-9AC3-A358FF591A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145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F3D97-6DB6-49DE-8EBF-3253DF54CFC9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602E8-96B2-46B3-AB56-A8E8CB1A88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8704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40314-ECD7-41F4-8F08-2CD076949941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A2A3-EBF5-4BBC-93F1-315B41EB52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3961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63BEAE-83D5-4035-9129-F98EACA12000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85715-5613-4BC7-82BA-74F3E8A7BC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7345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F78EB-8EBE-44C9-A573-42DEF8D190C5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2BFDC-07CB-427B-826D-ADC6C3C68A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819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0C80D8-F3CD-43F6-ACA8-CB3B8B369F4A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78D75-B30B-45C3-A63F-29FBCF7CA8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23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Body Level One…"/>
          <p:cNvSpPr>
            <a:spLocks noGrp="1"/>
          </p:cNvSpPr>
          <p:nvPr>
            <p:ph type="body" idx="13"/>
          </p:nvPr>
        </p:nvSpPr>
        <p:spPr>
          <a:xfrm>
            <a:off x="644400" y="2049279"/>
            <a:ext cx="4947544" cy="3776773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Body Level One…"/>
          <p:cNvSpPr>
            <a:spLocks noGrp="1"/>
          </p:cNvSpPr>
          <p:nvPr>
            <p:ph type="body" idx="14"/>
          </p:nvPr>
        </p:nvSpPr>
        <p:spPr>
          <a:xfrm>
            <a:off x="6575055" y="2049279"/>
            <a:ext cx="4947544" cy="3776773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0177B0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FCB4C60C-162D-4662-B14A-8CAC84881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15C5C-A7BD-4274-93AE-035F4F33E62F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E4E35-A4FB-4690-ACDE-7E9AF22B17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82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6DA841-C000-47B8-A279-55BD974D7A1C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457D68-01DE-458B-8B8B-4C4BADEB2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4348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92206-9F1D-412A-9002-A950B6518297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A27E3-EA91-433F-A1EA-37E7EBA09F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0683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844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0116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02860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0206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06332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D61AD-0859-47F2-9BDF-4A96A26ED103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B5C4B-FEEC-43A5-82C2-9B6BEE16ED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9405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F6E6A8-70A9-4C12-BF0F-B3AAF570DDB2}" type="datetimeFigureOut">
              <a:rPr lang="en-US" smtClean="0"/>
              <a:pPr>
                <a:defRPr/>
              </a:pPr>
              <a:t>4/9/2024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040B-4E83-4390-9695-FB41C6882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26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OTTOM LEF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75949" y="2049463"/>
            <a:ext cx="4946650" cy="377666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Body Level One…"/>
          <p:cNvSpPr>
            <a:spLocks noGrp="1"/>
          </p:cNvSpPr>
          <p:nvPr>
            <p:ph type="body" idx="13"/>
          </p:nvPr>
        </p:nvSpPr>
        <p:spPr>
          <a:xfrm>
            <a:off x="644400" y="2049279"/>
            <a:ext cx="4947544" cy="3776773"/>
          </a:xfrm>
          <a:prstGeom prst="rect">
            <a:avLst/>
          </a:prstGeom>
        </p:spPr>
        <p:txBody>
          <a:bodyPr/>
          <a:lstStyle>
            <a:lvl1pPr marL="300038" indent="-28575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4"/>
              </a:buClr>
              <a:buFont typeface="Arial" charset="0"/>
              <a:buChar char="•"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300038" indent="-28575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Font typeface="Arial" charset="0"/>
              <a:buChar char="•"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4D01AD0D-FC73-445F-82CE-6DD53D28D8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(no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314257" y="6607017"/>
            <a:ext cx="1197444" cy="138499"/>
          </a:xfrm>
        </p:spPr>
        <p:txBody>
          <a:bodyPr wrap="non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78448" y="6607017"/>
            <a:ext cx="1404231" cy="138499"/>
          </a:xfrm>
        </p:spPr>
        <p:txBody>
          <a:bodyPr wrap="none"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522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82320" y="6136453"/>
            <a:ext cx="5649105" cy="6077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73300" y="6131859"/>
            <a:ext cx="5652000" cy="613657"/>
          </a:xfrm>
        </p:spPr>
        <p:txBody>
          <a:bodyPr lIns="0" tIns="0" rIns="0" bIns="0" anchor="b">
            <a:no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31078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8197-F58C-4675-AEB3-123DFB1C7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xmlns="" id="{67785449-D083-4141-960E-417469C738D6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 rtlCol="0">
            <a:normAutofit/>
          </a:bodyPr>
          <a:lstStyle/>
          <a:p>
            <a:pPr lvl="0"/>
            <a:endParaRPr lang="sr-Latn-R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C903EB-9101-4360-A41D-35C532FBB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2F6E24-7DE8-427E-845C-3DA3F6F27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0BD580-ED52-4DD9-9C48-F3CD7EC3B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08FA54B-A4E7-4A44-996A-AB49A780952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1252003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(with no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93700" y="6557577"/>
            <a:ext cx="637995" cy="138499"/>
          </a:xfrm>
        </p:spPr>
        <p:txBody>
          <a:bodyPr wrap="none"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0944869" y="6557577"/>
            <a:ext cx="847989" cy="138499"/>
          </a:xfrm>
        </p:spPr>
        <p:txBody>
          <a:bodyPr wrap="none" lIns="0" tIns="0" rIns="0" bIns="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08478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61632175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1475" y="6651423"/>
            <a:ext cx="1083630" cy="124650"/>
          </a:xfr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0550946" y="6651423"/>
            <a:ext cx="1269578" cy="124650"/>
          </a:xfrm>
        </p:spPr>
        <p:txBody>
          <a:bodyPr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98781340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1475" y="6651423"/>
            <a:ext cx="1083630" cy="124650"/>
          </a:xfr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0550946" y="6651423"/>
            <a:ext cx="1269578" cy="124650"/>
          </a:xfrm>
        </p:spPr>
        <p:txBody>
          <a:bodyPr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1974718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872038" y="0"/>
            <a:ext cx="731996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1" y="6209450"/>
            <a:ext cx="386640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9FA7-13AD-4AE3-8AA4-C75A17C90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872038" y="0"/>
            <a:ext cx="731996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419B-F4D4-441C-B907-BCE0F90337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1" y="6209450"/>
            <a:ext cx="386640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5316279" y="332656"/>
            <a:ext cx="6358270" cy="293458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5316279" y="3457639"/>
            <a:ext cx="6358270" cy="293458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6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661F-3D2D-4C89-B3E7-9CF8242016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9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/>
          <a:srcRect t="71828" r="28526"/>
          <a:stretch>
            <a:fillRect/>
          </a:stretch>
        </p:blipFill>
        <p:spPr bwMode="auto">
          <a:xfrm>
            <a:off x="2206625" y="-3175"/>
            <a:ext cx="9983788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7828"/>
            <a:ext cx="10951200" cy="2429505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able Placeholder 2"/>
          <p:cNvSpPr>
            <a:spLocks noGrp="1"/>
          </p:cNvSpPr>
          <p:nvPr>
            <p:ph type="tbl" sz="quarter" idx="16"/>
          </p:nvPr>
        </p:nvSpPr>
        <p:spPr>
          <a:xfrm>
            <a:off x="644400" y="3892371"/>
            <a:ext cx="10952276" cy="208800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329A3CA1-F7DC-4916-B4E7-5AE1F37C1A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644400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3461709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sz="quarter" idx="14"/>
          </p:nvPr>
        </p:nvSpPr>
        <p:spPr>
          <a:xfrm>
            <a:off x="6279018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9096328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9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7828"/>
            <a:ext cx="10951200" cy="2429505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466CA990-1290-4FD4-A9B8-BA5C2B957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Body Level One…"/>
          <p:cNvSpPr>
            <a:spLocks noGrp="1"/>
          </p:cNvSpPr>
          <p:nvPr>
            <p:ph type="body" idx="1"/>
          </p:nvPr>
        </p:nvSpPr>
        <p:spPr>
          <a:xfrm>
            <a:off x="644400" y="1973079"/>
            <a:ext cx="10853198" cy="2896081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35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Calibri"/>
              </a:defRPr>
            </a:lvl1pPr>
            <a:lvl2pPr marL="14288" marR="0" indent="0" algn="l" defTabSz="2177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SzTx/>
              <a:buFont typeface="Arial"/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503B4CA2-4274-44D5-9161-1C87E0449B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/>
          </p:cNvPicPr>
          <p:nvPr userDrawn="1"/>
        </p:nvPicPr>
        <p:blipFill>
          <a:blip r:embed="rId14"/>
          <a:srcRect l="28526" b="71828"/>
          <a:stretch>
            <a:fillRect/>
          </a:stretch>
        </p:blipFill>
        <p:spPr bwMode="auto">
          <a:xfrm>
            <a:off x="0" y="3543300"/>
            <a:ext cx="9983788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6688" y="0"/>
            <a:ext cx="473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D0DA670F-EC12-4578-A357-0E91C560E5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7225" y="6642100"/>
            <a:ext cx="38735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schemeClr val="tx2"/>
                </a:solidFill>
                <a:latin typeface="Gilroy" panose="00000500000000000000" pitchFamily="50" charset="0"/>
              </a:rPr>
              <a:t>Confidential – internal use only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07" r:id="rId4"/>
    <p:sldLayoutId id="2147483706" r:id="rId5"/>
    <p:sldLayoutId id="2147483705" r:id="rId6"/>
    <p:sldLayoutId id="2147483720" r:id="rId7"/>
    <p:sldLayoutId id="2147483721" r:id="rId8"/>
    <p:sldLayoutId id="2147483722" r:id="rId9"/>
    <p:sldLayoutId id="2147483704" r:id="rId10"/>
    <p:sldLayoutId id="2147483723" r:id="rId11"/>
    <p:sldLayoutId id="2147483724" r:id="rId12"/>
  </p:sldLayoutIdLst>
  <p:transition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4/9/2024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0514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  <p:sldLayoutId id="2147483968" r:id="rId18"/>
    <p:sldLayoutId id="2147483970" r:id="rId19"/>
    <p:sldLayoutId id="2147483971" r:id="rId20"/>
    <p:sldLayoutId id="2147483973" r:id="rId21"/>
    <p:sldLayoutId id="2147483868" r:id="rId22"/>
    <p:sldLayoutId id="2147483870" r:id="rId23"/>
    <p:sldLayoutId id="2147483871" r:id="rId24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physio-pedia.com/Multiple_Sclerosis_(MS)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ctrTitle"/>
          </p:nvPr>
        </p:nvSpPr>
        <p:spPr>
          <a:xfrm>
            <a:off x="1524000" y="400050"/>
            <a:ext cx="9144000" cy="2387600"/>
          </a:xfrm>
        </p:spPr>
        <p:txBody>
          <a:bodyPr/>
          <a:lstStyle/>
          <a:p>
            <a:pPr eaLnBrk="1" hangingPunct="1"/>
            <a:r>
              <a:rPr lang="sr-Latn-CS" sz="4000" b="1" dirty="0">
                <a:solidFill>
                  <a:srgbClr val="FF9900"/>
                </a:solidFill>
              </a:rPr>
              <a:t> </a:t>
            </a:r>
            <a:r>
              <a:rPr lang="hr-HR" sz="4000" b="1" dirty="0" err="1">
                <a:solidFill>
                  <a:srgbClr val="FF9900"/>
                </a:solidFill>
              </a:rPr>
              <a:t>multiple</a:t>
            </a:r>
            <a:r>
              <a:rPr lang="hr-HR" sz="4000" b="1" dirty="0">
                <a:solidFill>
                  <a:srgbClr val="FF9900"/>
                </a:solidFill>
              </a:rPr>
              <a:t> </a:t>
            </a:r>
            <a:r>
              <a:rPr lang="hr-HR" sz="4000" b="1" dirty="0" err="1">
                <a:solidFill>
                  <a:srgbClr val="FF9900"/>
                </a:solidFill>
              </a:rPr>
              <a:t>sclerosis</a:t>
            </a:r>
            <a:endParaRPr lang="en-US" sz="4000" b="1" dirty="0">
              <a:solidFill>
                <a:srgbClr val="FF9900"/>
              </a:solidFill>
            </a:endParaRPr>
          </a:p>
        </p:txBody>
      </p:sp>
      <p:sp>
        <p:nvSpPr>
          <p:cNvPr id="38914" name="Subtitle 2"/>
          <p:cNvSpPr>
            <a:spLocks noGrp="1"/>
          </p:cNvSpPr>
          <p:nvPr>
            <p:ph type="subTitle" idx="1"/>
          </p:nvPr>
        </p:nvSpPr>
        <p:spPr>
          <a:xfrm>
            <a:off x="1524000" y="3100388"/>
            <a:ext cx="9144000" cy="1655762"/>
          </a:xfrm>
        </p:spPr>
        <p:txBody>
          <a:bodyPr/>
          <a:lstStyle/>
          <a:p>
            <a:pPr eaLnBrk="1" hangingPunct="1"/>
            <a:r>
              <a:rPr lang="en-US" i="1" dirty="0"/>
              <a:t>Prof </a:t>
            </a:r>
            <a:r>
              <a:rPr lang="en-US" i="1" dirty="0" err="1"/>
              <a:t>S.Mileti</a:t>
            </a:r>
            <a:r>
              <a:rPr lang="sr-Latn-CS" i="1" dirty="0"/>
              <a:t>ć Drakulić</a:t>
            </a:r>
          </a:p>
          <a:p>
            <a:pPr eaLnBrk="1" hangingPunct="1"/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">
            <a:extLst>
              <a:ext uri="{FF2B5EF4-FFF2-40B4-BE49-F238E27FC236}">
                <a16:creationId xmlns:a16="http://schemas.microsoft.com/office/drawing/2014/main" xmlns="" id="{6F967100-5249-4A98-9DFD-A59B6B0F6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1" y="1500189"/>
            <a:ext cx="359893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Dissemination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in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space</a:t>
            </a:r>
            <a:endParaRPr lang="en-U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(clinical or MRI)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3" name="TextBox 3">
            <a:extLst>
              <a:ext uri="{FF2B5EF4-FFF2-40B4-BE49-F238E27FC236}">
                <a16:creationId xmlns:a16="http://schemas.microsoft.com/office/drawing/2014/main" xmlns="" id="{76FDF012-5E77-400A-926A-86EAB8430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76625"/>
            <a:ext cx="55245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Dissemination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in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time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(clinical or MRI)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4" name="Oval 5">
            <a:extLst>
              <a:ext uri="{FF2B5EF4-FFF2-40B4-BE49-F238E27FC236}">
                <a16:creationId xmlns:a16="http://schemas.microsoft.com/office/drawing/2014/main" xmlns="" id="{D213747A-E1B5-4877-9023-67C7BD97F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814" y="1676401"/>
            <a:ext cx="1557337" cy="1628775"/>
          </a:xfrm>
          <a:prstGeom prst="ellipse">
            <a:avLst/>
          </a:prstGeom>
          <a:solidFill>
            <a:schemeClr val="bg1"/>
          </a:solidFill>
          <a:ln w="571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CS" altLang="sr-Latn-RS" sz="4000" b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MS</a:t>
            </a:r>
          </a:p>
        </p:txBody>
      </p:sp>
      <p:cxnSp>
        <p:nvCxnSpPr>
          <p:cNvPr id="30725" name="Straight Arrow Connector 7">
            <a:extLst>
              <a:ext uri="{FF2B5EF4-FFF2-40B4-BE49-F238E27FC236}">
                <a16:creationId xmlns:a16="http://schemas.microsoft.com/office/drawing/2014/main" xmlns="" id="{8B90EAD2-0A6F-46C4-BC47-F5F2C9085E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52875" y="2349501"/>
            <a:ext cx="774700" cy="150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26" name="Straight Arrow Connector 9">
            <a:extLst>
              <a:ext uri="{FF2B5EF4-FFF2-40B4-BE49-F238E27FC236}">
                <a16:creationId xmlns:a16="http://schemas.microsoft.com/office/drawing/2014/main" xmlns="" id="{54EF857C-446E-4671-A1F0-B8A4D034AEC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10000" y="3214688"/>
            <a:ext cx="642938" cy="500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27" name="TextBox 10">
            <a:extLst>
              <a:ext uri="{FF2B5EF4-FFF2-40B4-BE49-F238E27FC236}">
                <a16:creationId xmlns:a16="http://schemas.microsoft.com/office/drawing/2014/main" xmlns="" id="{619A5DF4-5F7F-4E10-9113-2DB430F3A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551" y="6184900"/>
            <a:ext cx="24225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CS" altLang="sr-Latn-RS" sz="2000" b="1" i="1">
                <a:latin typeface="Calibri" panose="020F0502020204030204" pitchFamily="34" charset="0"/>
                <a:ea typeface="ＭＳ Ｐゴシック" panose="020B0600070205080204" pitchFamily="34" charset="-128"/>
              </a:rPr>
              <a:t>McDonald i sar, 2017</a:t>
            </a:r>
          </a:p>
        </p:txBody>
      </p:sp>
      <p:sp>
        <p:nvSpPr>
          <p:cNvPr id="30728" name="TextBox 2">
            <a:extLst>
              <a:ext uri="{FF2B5EF4-FFF2-40B4-BE49-F238E27FC236}">
                <a16:creationId xmlns:a16="http://schemas.microsoft.com/office/drawing/2014/main" xmlns="" id="{FCBFB2C0-EF59-43B3-A30C-F6F081AE3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9625" y="4643439"/>
            <a:ext cx="3135146" cy="9541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exclude other diagnoses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30731" name="Straight Arrow Connector 9">
            <a:extLst>
              <a:ext uri="{FF2B5EF4-FFF2-40B4-BE49-F238E27FC236}">
                <a16:creationId xmlns:a16="http://schemas.microsoft.com/office/drawing/2014/main" xmlns="" id="{1329398E-63E1-415D-A6FC-43D86DB8B3C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309938" y="3500438"/>
            <a:ext cx="1357312" cy="10715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32" name="Text Box 13">
            <a:extLst>
              <a:ext uri="{FF2B5EF4-FFF2-40B4-BE49-F238E27FC236}">
                <a16:creationId xmlns:a16="http://schemas.microsoft.com/office/drawing/2014/main" xmlns="" id="{75CB4591-D9B1-47F2-BABB-819225378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048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sr-Latn-RS" sz="2400" dirty="0"/>
              <a:t>diagnosis</a:t>
            </a:r>
            <a:endParaRPr lang="en-US" altLang="sr-Latn-R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ultiple Sclerosis Treatment in Jaipur ...">
            <a:extLst>
              <a:ext uri="{FF2B5EF4-FFF2-40B4-BE49-F238E27FC236}">
                <a16:creationId xmlns:a16="http://schemas.microsoft.com/office/drawing/2014/main" xmlns="" id="{142148AC-585E-D4B5-B370-8795D7C83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505" y="548640"/>
            <a:ext cx="9847384" cy="569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1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xmlns="" id="{F1B18CC7-B49E-453C-980B-5F5D5FC73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altLang="sr-Latn-RS" sz="2800" b="1" dirty="0">
                <a:ea typeface="ＭＳ Ｐゴシック" panose="020B0600070205080204" pitchFamily="34" charset="-128"/>
              </a:rPr>
              <a:t>Confirmation of dissemination in space with MRI</a:t>
            </a:r>
            <a:br>
              <a:rPr lang="sr-Latn-CS" altLang="sr-Latn-RS" sz="2800" b="1" dirty="0">
                <a:ea typeface="ＭＳ Ｐゴシック" panose="020B0600070205080204" pitchFamily="34" charset="-128"/>
              </a:rPr>
            </a:br>
            <a:r>
              <a:rPr lang="sr-Latn-CS" altLang="sr-Latn-RS" sz="2800" b="1" dirty="0">
                <a:ea typeface="ＭＳ Ｐゴシック" panose="020B0600070205080204" pitchFamily="34" charset="-128"/>
              </a:rPr>
              <a:t>we see more lesions in characteristic places</a:t>
            </a:r>
            <a:endParaRPr lang="en-US" altLang="sr-Latn-RS" sz="2800" b="1" dirty="0">
              <a:ea typeface="ＭＳ Ｐゴシック" panose="020B0600070205080204" pitchFamily="34" charset="-128"/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xmlns="" id="{E173E479-8E0C-43FA-BF63-A532E047E8C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981200"/>
            <a:ext cx="8686800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Detection of ≥ 1 T2 change in 2 of 4 typical regions for MS</a:t>
            </a:r>
          </a:p>
          <a:p>
            <a:pPr eaLnBrk="1" hangingPunct="1">
              <a:buFontTx/>
              <a:buNone/>
            </a:pPr>
            <a:endParaRPr lang="en-US" altLang="sr-Latn-RS" dirty="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en-US" altLang="sr-Latn-RS" dirty="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Periventricular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Cortical/Juxtacortical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Infratentorial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Spinal cord</a:t>
            </a:r>
          </a:p>
        </p:txBody>
      </p:sp>
      <p:sp>
        <p:nvSpPr>
          <p:cNvPr id="33796" name="Rectangle 5">
            <a:extLst>
              <a:ext uri="{FF2B5EF4-FFF2-40B4-BE49-F238E27FC236}">
                <a16:creationId xmlns:a16="http://schemas.microsoft.com/office/drawing/2014/main" xmlns="" id="{78252452-F55A-47F4-88D6-B564EAEF7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905000"/>
            <a:ext cx="79248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33797" name="Picture 7" descr=".">
            <a:extLst>
              <a:ext uri="{FF2B5EF4-FFF2-40B4-BE49-F238E27FC236}">
                <a16:creationId xmlns:a16="http://schemas.microsoft.com/office/drawing/2014/main" xmlns="" id="{C1678A6C-D116-4B06-91D3-BBB89188E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0"/>
            <a:ext cx="4191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>
            <a:extLst>
              <a:ext uri="{FF2B5EF4-FFF2-40B4-BE49-F238E27FC236}">
                <a16:creationId xmlns:a16="http://schemas.microsoft.com/office/drawing/2014/main" xmlns="" id="{8AC9B28D-447B-4E32-94F3-359A246B69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altLang="sr-Latn-RS" sz="4000" b="1" dirty="0">
                <a:ea typeface="ＭＳ Ｐゴシック" panose="020B0600070205080204" pitchFamily="34" charset="-128"/>
              </a:rPr>
              <a:t>Confirmation of dissemination in time with MR</a:t>
            </a:r>
            <a:endParaRPr lang="en-US" altLang="sr-Latn-RS" sz="4000" b="1" dirty="0">
              <a:ea typeface="ＭＳ Ｐゴシック" panose="020B0600070205080204" pitchFamily="34" charset="-128"/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1BC28877-BBC2-463D-A5BC-C4D3C759D7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981200"/>
            <a:ext cx="46482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altLang="sr-Latn-RS" sz="2000" b="1" u="sng" dirty="0">
                <a:ea typeface="ＭＳ Ｐゴシック" panose="020B0600070205080204" pitchFamily="34" charset="-128"/>
              </a:rPr>
              <a:t>in the same image, the existence of an active lesion that is restained with contrast and changes that are not restained with contrast of a chronic lesion</a:t>
            </a:r>
          </a:p>
          <a:p>
            <a:pPr eaLnBrk="1" hangingPunct="1">
              <a:lnSpc>
                <a:spcPct val="80000"/>
              </a:lnSpc>
            </a:pPr>
            <a:endParaRPr lang="sr-Latn-CS" altLang="sr-Latn-RS" sz="2000" b="1" u="sng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altLang="sr-Latn-RS" sz="2000" b="1" u="sng" dirty="0">
                <a:ea typeface="ＭＳ Ｐゴシック" panose="020B0600070205080204" pitchFamily="34" charset="-128"/>
              </a:rPr>
              <a:t>appearance of new or increased T2 changes</a:t>
            </a:r>
            <a:endParaRPr lang="en-US" altLang="sr-Latn-RS" sz="2000" dirty="0">
              <a:ea typeface="ＭＳ Ｐゴシック" panose="020B0600070205080204" pitchFamily="34" charset="-128"/>
            </a:endParaRPr>
          </a:p>
        </p:txBody>
      </p:sp>
      <p:pic>
        <p:nvPicPr>
          <p:cNvPr id="34820" name="Picture 5" descr=".">
            <a:extLst>
              <a:ext uri="{FF2B5EF4-FFF2-40B4-BE49-F238E27FC236}">
                <a16:creationId xmlns:a16="http://schemas.microsoft.com/office/drawing/2014/main" xmlns="" id="{39D3EC6F-C209-42F7-9ED7-2AAAB771E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1"/>
            <a:ext cx="411480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xmlns="" id="{E1B5A67B-4672-4AFD-8F4A-5B6E6F4582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sr-Latn-RS" sz="4000" dirty="0">
                <a:ea typeface="ＭＳ Ｐゴシック" panose="020B0600070205080204" pitchFamily="34" charset="-128"/>
              </a:rPr>
              <a:t>Spinal tap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xmlns="" id="{8F4B08C9-A19C-46B3-B845-568CCF5860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5900"/>
            <a:ext cx="7546145" cy="4191000"/>
          </a:xfrm>
        </p:spPr>
        <p:txBody>
          <a:bodyPr/>
          <a:lstStyle/>
          <a:p>
            <a:pPr eaLnBrk="1" hangingPunct="1"/>
            <a:r>
              <a:rPr lang="sr-Latn-CS" altLang="sr-Latn-RS" b="1" dirty="0">
                <a:ea typeface="ＭＳ Ｐゴシック" panose="020B0600070205080204" pitchFamily="34" charset="-128"/>
              </a:rPr>
              <a:t>Obtaining oligoclonal bands in the cerebrospinal fluid by isoelectric focusing, which indicates the activation of the immune system</a:t>
            </a:r>
            <a:endParaRPr lang="en-US" altLang="sr-Latn-RS" b="1" dirty="0">
              <a:ea typeface="ＭＳ Ｐゴシック" panose="020B0600070205080204" pitchFamily="34" charset="-128"/>
            </a:endParaRPr>
          </a:p>
        </p:txBody>
      </p:sp>
      <p:sp>
        <p:nvSpPr>
          <p:cNvPr id="35847" name="AutoShape 8" descr="Image result for oligoclonal bands">
            <a:extLst>
              <a:ext uri="{FF2B5EF4-FFF2-40B4-BE49-F238E27FC236}">
                <a16:creationId xmlns:a16="http://schemas.microsoft.com/office/drawing/2014/main" xmlns="" id="{EC270649-70F8-489B-91AB-EFEF659221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35848" name="Picture 10" descr="Image result for oligoclonal bands">
            <a:extLst>
              <a:ext uri="{FF2B5EF4-FFF2-40B4-BE49-F238E27FC236}">
                <a16:creationId xmlns:a16="http://schemas.microsoft.com/office/drawing/2014/main" xmlns="" id="{B0B9476A-14BC-4BD0-B14E-65DAFCB6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12490"/>
            <a:ext cx="7435948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AutoShape 12" descr="Image result for multiple sclerosis gait">
            <a:extLst>
              <a:ext uri="{FF2B5EF4-FFF2-40B4-BE49-F238E27FC236}">
                <a16:creationId xmlns:a16="http://schemas.microsoft.com/office/drawing/2014/main" xmlns="" id="{903A3E29-B2EB-4221-9EFF-505FC9B3F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sp>
        <p:nvSpPr>
          <p:cNvPr id="35850" name="AutoShape 14" descr="Image result for multiple sclerosis gait">
            <a:extLst>
              <a:ext uri="{FF2B5EF4-FFF2-40B4-BE49-F238E27FC236}">
                <a16:creationId xmlns:a16="http://schemas.microsoft.com/office/drawing/2014/main" xmlns="" id="{7E989FF8-F5E8-4AF1-A938-E9FFD0E561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5122" name="Picture 2" descr="Definition of spinal tap - NCI ...">
            <a:extLst>
              <a:ext uri="{FF2B5EF4-FFF2-40B4-BE49-F238E27FC236}">
                <a16:creationId xmlns:a16="http://schemas.microsoft.com/office/drawing/2014/main" xmlns="" id="{AF01B675-EC5B-3C54-AEF2-6F7AE6581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1975" y="692151"/>
            <a:ext cx="4232422" cy="556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03A19527-FA90-437C-8ECB-2953CFE4EF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>
                <a:ea typeface="ＭＳ Ｐゴシック" panose="020B0600070205080204" pitchFamily="34" charset="-128"/>
              </a:rPr>
              <a:t>MRI brain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xmlns="" id="{5FF683FD-2F7C-4CB2-B7E7-D08FE24855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37320" y="1387475"/>
            <a:ext cx="3124200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the appearance of lesions on MRI are over 3 mm in size and oval in shape</a:t>
            </a:r>
          </a:p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typical places are in white mass</a:t>
            </a:r>
          </a:p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periventricular, optic nerve, cerebellum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pic>
        <p:nvPicPr>
          <p:cNvPr id="26630" name="Picture 7" descr="e99100edb8c40dfe0aecaf45bb852c_thumb">
            <a:extLst>
              <a:ext uri="{FF2B5EF4-FFF2-40B4-BE49-F238E27FC236}">
                <a16:creationId xmlns:a16="http://schemas.microsoft.com/office/drawing/2014/main" xmlns="" id="{A20D1DC7-16D1-4159-ABBB-79A227256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3124200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9" descr="4b054fef439bf129b99daa8e630b77_thumb">
            <a:extLst>
              <a:ext uri="{FF2B5EF4-FFF2-40B4-BE49-F238E27FC236}">
                <a16:creationId xmlns:a16="http://schemas.microsoft.com/office/drawing/2014/main" xmlns="" id="{480BF4B3-6B2B-4288-B12F-72FDB8A72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295400"/>
            <a:ext cx="1924050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1" descr="ca620d98e54520aa46114d47909bcd_thumb">
            <a:extLst>
              <a:ext uri="{FF2B5EF4-FFF2-40B4-BE49-F238E27FC236}">
                <a16:creationId xmlns:a16="http://schemas.microsoft.com/office/drawing/2014/main" xmlns="" id="{7A86DF16-BB0D-4F5B-95CD-C538545BD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87450"/>
            <a:ext cx="3681046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Line 15">
            <a:extLst>
              <a:ext uri="{FF2B5EF4-FFF2-40B4-BE49-F238E27FC236}">
                <a16:creationId xmlns:a16="http://schemas.microsoft.com/office/drawing/2014/main" xmlns="" id="{160C0C44-0274-460B-A797-BB8789E54D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3505200"/>
            <a:ext cx="381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26636" name="Text Box 16">
            <a:extLst>
              <a:ext uri="{FF2B5EF4-FFF2-40B4-BE49-F238E27FC236}">
                <a16:creationId xmlns:a16="http://schemas.microsoft.com/office/drawing/2014/main" xmlns="" id="{71760CAD-B439-42E8-9EAD-E82D9C6C2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3340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sr-Latn-RS" altLang="sr-Latn-RS"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8AD2FE97-40E4-4162-B950-1C7D226F2F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>
                <a:ea typeface="ＭＳ Ｐゴシック" panose="020B0600070205080204" pitchFamily="34" charset="-128"/>
              </a:rPr>
              <a:t>MR spinal 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A9CE434C-0411-4B8D-ABF8-77F7E14B02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447800"/>
            <a:ext cx="49530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size: must be smaller than 2 vertebral segments, size larger than 3mm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              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sr-Latn-RS" sz="2400" b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 on the cross section Less than ½ of the cross section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sr-Latn-RS" sz="2400" b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localization: the most common cervical part</a:t>
            </a:r>
            <a:endParaRPr lang="sr-Latn-CS" altLang="sr-Latn-RS" sz="2400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5" descr="3423498c6fe2d0f836194c40d1c2e8_big_gallery">
            <a:extLst>
              <a:ext uri="{FF2B5EF4-FFF2-40B4-BE49-F238E27FC236}">
                <a16:creationId xmlns:a16="http://schemas.microsoft.com/office/drawing/2014/main" xmlns="" id="{14C361CE-8AC2-44D7-853B-C15E26F35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90600"/>
            <a:ext cx="3657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5da8bd371eb67a15ca37600b08abc7_big_gallery">
            <a:extLst>
              <a:ext uri="{FF2B5EF4-FFF2-40B4-BE49-F238E27FC236}">
                <a16:creationId xmlns:a16="http://schemas.microsoft.com/office/drawing/2014/main" xmlns="" id="{95E99577-2FFC-4C26-9AF2-CD9128B53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391026"/>
            <a:ext cx="36576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/>
          </p:nvPr>
        </p:nvSpPr>
        <p:spPr>
          <a:xfrm>
            <a:off x="406400" y="228600"/>
            <a:ext cx="10871200" cy="1524000"/>
          </a:xfrm>
        </p:spPr>
        <p:txBody>
          <a:bodyPr/>
          <a:lstStyle/>
          <a:p>
            <a:pPr eaLnBrk="1" hangingPunct="1"/>
            <a:r>
              <a:rPr lang="sr-Latn-CS" sz="3200" b="1" u="sng" dirty="0"/>
              <a:t>Assessment of disease activity</a:t>
            </a:r>
            <a:r>
              <a:rPr lang="sr-Latn-CS" sz="3200" dirty="0"/>
              <a:t/>
            </a:r>
            <a:br>
              <a:rPr lang="sr-Latn-CS" sz="3200" dirty="0"/>
            </a:br>
            <a:endParaRPr lang="en-US" sz="2400" dirty="0"/>
          </a:p>
        </p:txBody>
      </p:sp>
      <p:graphicFrame>
        <p:nvGraphicFramePr>
          <p:cNvPr id="102404" name="Group 4"/>
          <p:cNvGraphicFramePr>
            <a:graphicFrameLocks noGrp="1"/>
          </p:cNvGraphicFramePr>
          <p:nvPr>
            <p:ph sz="quarter" idx="10"/>
          </p:nvPr>
        </p:nvGraphicFramePr>
        <p:xfrm>
          <a:off x="812800" y="1905000"/>
          <a:ext cx="3759200" cy="365760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57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  Klinička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sr-Latn-C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     MR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6322" name="Rectangle 3"/>
          <p:cNvSpPr>
            <a:spLocks noGrp="1"/>
          </p:cNvSpPr>
          <p:nvPr>
            <p:ph type="body" sz="quarter" idx="12"/>
          </p:nvPr>
        </p:nvSpPr>
        <p:spPr>
          <a:xfrm>
            <a:off x="838200" y="1825625"/>
            <a:ext cx="5154613" cy="4351338"/>
          </a:xfrm>
        </p:spPr>
        <p:txBody>
          <a:bodyPr/>
          <a:lstStyle/>
          <a:p>
            <a:pPr eaLnBrk="1" hangingPunct="1"/>
            <a:endParaRPr lang="en-US" sz="2000" dirty="0"/>
          </a:p>
        </p:txBody>
      </p:sp>
      <p:sp>
        <p:nvSpPr>
          <p:cNvPr id="56329" name="AutoShape 10"/>
          <p:cNvSpPr>
            <a:spLocks noChangeArrowheads="1"/>
          </p:cNvSpPr>
          <p:nvPr/>
        </p:nvSpPr>
        <p:spPr bwMode="auto">
          <a:xfrm>
            <a:off x="4673600" y="2133600"/>
            <a:ext cx="2235200" cy="609600"/>
          </a:xfrm>
          <a:prstGeom prst="right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1"/>
          <p:cNvSpPr>
            <a:spLocks noChangeArrowheads="1"/>
          </p:cNvSpPr>
          <p:nvPr/>
        </p:nvSpPr>
        <p:spPr bwMode="auto">
          <a:xfrm>
            <a:off x="4572000" y="3886200"/>
            <a:ext cx="2235200" cy="685800"/>
          </a:xfrm>
          <a:prstGeom prst="rightArrow">
            <a:avLst>
              <a:gd name="adj1" fmla="val 50000"/>
              <a:gd name="adj2" fmla="val 81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7954075" y="1424970"/>
            <a:ext cx="243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dirty="0">
                <a:latin typeface="Times New Roman" pitchFamily="18" charset="0"/>
                <a:ea typeface="MS PGothic"/>
                <a:cs typeface="MS PGothic"/>
              </a:rPr>
              <a:t>clinical using the number and severity of relapses</a:t>
            </a:r>
            <a:endParaRPr lang="en-US" sz="2400" dirty="0">
              <a:latin typeface="Times New Roman" pitchFamily="18" charset="0"/>
              <a:ea typeface="MS PGothic"/>
              <a:cs typeface="MS PGothic"/>
            </a:endParaRPr>
          </a:p>
        </p:txBody>
      </p:sp>
      <p:sp>
        <p:nvSpPr>
          <p:cNvPr id="56332" name="Oval 13"/>
          <p:cNvSpPr>
            <a:spLocks noChangeArrowheads="1"/>
          </p:cNvSpPr>
          <p:nvPr/>
        </p:nvSpPr>
        <p:spPr bwMode="auto">
          <a:xfrm>
            <a:off x="7112000" y="1981200"/>
            <a:ext cx="3352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3" name="Text Box 14"/>
          <p:cNvSpPr txBox="1">
            <a:spLocks noChangeArrowheads="1"/>
          </p:cNvSpPr>
          <p:nvPr/>
        </p:nvSpPr>
        <p:spPr bwMode="auto">
          <a:xfrm>
            <a:off x="7213600" y="3505200"/>
            <a:ext cx="4267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Presence of active changes (repainting with contrast)</a:t>
            </a:r>
          </a:p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or</a:t>
            </a:r>
          </a:p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new T2 changes</a:t>
            </a:r>
            <a:endParaRPr lang="en-US" sz="2000" dirty="0">
              <a:latin typeface="Times New Roman" pitchFamily="18" charset="0"/>
              <a:ea typeface="MS PGothic"/>
              <a:cs typeface="MS PGothic"/>
            </a:endParaRPr>
          </a:p>
        </p:txBody>
      </p:sp>
      <p:sp>
        <p:nvSpPr>
          <p:cNvPr id="56334" name="Oval 15"/>
          <p:cNvSpPr>
            <a:spLocks noChangeArrowheads="1"/>
          </p:cNvSpPr>
          <p:nvPr/>
        </p:nvSpPr>
        <p:spPr bwMode="auto">
          <a:xfrm>
            <a:off x="6705600" y="3048000"/>
            <a:ext cx="5486400" cy="2438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xmlns="" id="{F0F20593-7D69-4058-9AC5-67D70DCB33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sr-Latn-RS">
              <a:ea typeface="ＭＳ Ｐゴシック" panose="020B0600070205080204" pitchFamily="34" charset="-128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xmlns="" id="{DB497454-0FED-4B59-8722-D242FEB6A8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0" y="1447800"/>
            <a:ext cx="7772400" cy="5029200"/>
          </a:xfrm>
        </p:spPr>
        <p:txBody>
          <a:bodyPr/>
          <a:lstStyle/>
          <a:p>
            <a:pPr eaLnBrk="1" hangingPunct="1"/>
            <a:endParaRPr lang="sr-Latn-RS" altLang="sr-Latn-RS">
              <a:ea typeface="ＭＳ Ｐゴシック" panose="020B0600070205080204" pitchFamily="34" charset="-128"/>
            </a:endParaRPr>
          </a:p>
        </p:txBody>
      </p:sp>
      <p:pic>
        <p:nvPicPr>
          <p:cNvPr id="46084" name="Picture 4" descr="Related image">
            <a:extLst>
              <a:ext uri="{FF2B5EF4-FFF2-40B4-BE49-F238E27FC236}">
                <a16:creationId xmlns:a16="http://schemas.microsoft.com/office/drawing/2014/main" xmlns="" id="{058D2EA9-47BD-4254-8366-425C30205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5889" cy="631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5">
            <a:extLst>
              <a:ext uri="{FF2B5EF4-FFF2-40B4-BE49-F238E27FC236}">
                <a16:creationId xmlns:a16="http://schemas.microsoft.com/office/drawing/2014/main" xmlns="" id="{468A1A39-578E-4FAF-AEEE-FD08C4BBD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1325" y="5492750"/>
            <a:ext cx="22098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sr-Latn-RS" altLang="sr-Latn-R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3605352-882A-CCBE-8385-4AFABD1516A7}"/>
              </a:ext>
            </a:extLst>
          </p:cNvPr>
          <p:cNvSpPr txBox="1"/>
          <p:nvPr/>
        </p:nvSpPr>
        <p:spPr>
          <a:xfrm>
            <a:off x="5593976" y="353497"/>
            <a:ext cx="6167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over time, the patient's disability increases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5"/>
          <p:cNvSpPr>
            <a:spLocks noGrp="1"/>
          </p:cNvSpPr>
          <p:nvPr>
            <p:ph type="title"/>
          </p:nvPr>
        </p:nvSpPr>
        <p:spPr>
          <a:xfrm>
            <a:off x="725488" y="100013"/>
            <a:ext cx="11820525" cy="1325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Latn-CS" sz="3600" b="1" dirty="0"/>
              <a:t>Treatment should be started as early as possible in the early stages of MS, it is important to slow down the progression of the disease1</a:t>
            </a:r>
            <a:endParaRPr lang="en-GB" sz="3600" b="1" baseline="30000" dirty="0"/>
          </a:p>
        </p:txBody>
      </p:sp>
      <p:sp>
        <p:nvSpPr>
          <p:cNvPr id="5222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79413" y="6529388"/>
            <a:ext cx="1082675" cy="111125"/>
          </a:xfrm>
        </p:spPr>
        <p:txBody>
          <a:bodyPr lIns="0" tIns="0" rIns="0" bIns="0">
            <a:spAutoFit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800">
                <a:solidFill>
                  <a:schemeClr val="bg1"/>
                </a:solidFill>
                <a:latin typeface="Verdana" pitchFamily="34" charset="0"/>
              </a:rPr>
              <a:t>RMS, </a:t>
            </a:r>
            <a:r>
              <a:rPr lang="en-GB" sz="800">
                <a:solidFill>
                  <a:schemeClr val="bg1"/>
                </a:solidFill>
              </a:rPr>
              <a:t>relapsing</a:t>
            </a:r>
            <a:r>
              <a:rPr lang="en-GB" sz="800">
                <a:solidFill>
                  <a:schemeClr val="bg1"/>
                </a:solidFill>
                <a:latin typeface="Verdana" pitchFamily="34" charset="0"/>
              </a:rPr>
              <a:t> MS</a:t>
            </a:r>
          </a:p>
        </p:txBody>
      </p:sp>
      <p:sp>
        <p:nvSpPr>
          <p:cNvPr id="5222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97663" y="6530975"/>
            <a:ext cx="5122862" cy="220663"/>
          </a:xfrm>
        </p:spPr>
        <p:txBody>
          <a:bodyPr lIns="0" tIns="0" rIns="0" bIns="0">
            <a:spAutoFit/>
          </a:bodyPr>
          <a:lstStyle/>
          <a:p>
            <a:pPr marL="0" indent="0" algn="r" eaLnBrk="1" hangingPunct="1">
              <a:spcBef>
                <a:spcPct val="0"/>
              </a:spcBef>
              <a:buFontTx/>
              <a:buNone/>
            </a:pPr>
            <a:r>
              <a:rPr lang="en-GB" sz="800"/>
              <a:t>1. My-MS.org. Available at: http://www.my-ms.org/ms_treatment.htm [Accessed January 2018]; 2. Freedman MS, Rush CA. Continuum (Minneap Minn) 2016;22:761–84; 3. Gold R et al. Ther Adv Neurol Disord 2010;3:351–67</a:t>
            </a:r>
          </a:p>
        </p:txBody>
      </p:sp>
      <p:pic>
        <p:nvPicPr>
          <p:cNvPr id="6146" name="Picture 2" descr="Factors determining the treatment ineffectiveness in multiple sclerosis">
            <a:extLst>
              <a:ext uri="{FF2B5EF4-FFF2-40B4-BE49-F238E27FC236}">
                <a16:creationId xmlns:a16="http://schemas.microsoft.com/office/drawing/2014/main" xmlns="" id="{B21ECB88-204E-4668-2A7E-525C7774B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3341" y="2324100"/>
            <a:ext cx="8767483" cy="420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5796000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56ABC-4773-4513-85E4-CF8057DEA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sclerosis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autoimmune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myelin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nervous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damaged</a:t>
            </a:r>
            <a:endParaRPr 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E14C83B1-5E0B-4120-A0ED-88FF31C90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5898" y="2731324"/>
            <a:ext cx="3781920" cy="3673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58AE216-60CF-4BA6-88DA-A8D708CBE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1757548"/>
            <a:ext cx="6060374" cy="464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2239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C62A43-B069-4CED-AF64-0CE7501D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therapy</a:t>
            </a:r>
            <a:endParaRPr lang="sr-Latn-R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5C9D9CA5-C7C4-45C4-9648-26C729A178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15917044"/>
              </p:ext>
            </p:extLst>
          </p:nvPr>
        </p:nvGraphicFramePr>
        <p:xfrm>
          <a:off x="2032000" y="824753"/>
          <a:ext cx="8128000" cy="5313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7056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C4443D-C27E-4CDA-8F19-475502FAC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871" y="0"/>
            <a:ext cx="9404723" cy="1400530"/>
          </a:xfrm>
        </p:spPr>
        <p:txBody>
          <a:bodyPr/>
          <a:lstStyle/>
          <a:p>
            <a:r>
              <a:rPr lang="sr-Latn-RS" dirty="0" err="1"/>
              <a:t>Therapy</a:t>
            </a:r>
            <a:r>
              <a:rPr lang="sr-Latn-RS" dirty="0"/>
              <a:t> od </a:t>
            </a:r>
            <a:r>
              <a:rPr lang="sr-Latn-RS" dirty="0" err="1"/>
              <a:t>relapses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pic>
        <p:nvPicPr>
          <p:cNvPr id="7170" name="Picture 2" descr="Treatment of Acute Relapses in Multiple Sclerosis - ScienceDirect">
            <a:extLst>
              <a:ext uri="{FF2B5EF4-FFF2-40B4-BE49-F238E27FC236}">
                <a16:creationId xmlns:a16="http://schemas.microsoft.com/office/drawing/2014/main" xmlns="" id="{0C5A8B46-BB11-D7CF-E990-C70DBBD62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7661" y="753036"/>
            <a:ext cx="9404724" cy="6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E941AB-591F-E41F-D46E-F8009624CEFE}"/>
              </a:ext>
            </a:extLst>
          </p:cNvPr>
          <p:cNvSpPr txBox="1"/>
          <p:nvPr/>
        </p:nvSpPr>
        <p:spPr>
          <a:xfrm>
            <a:off x="3294345" y="5457470"/>
            <a:ext cx="57494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r>
              <a:rPr lang="x-none" dirty="0"/>
              <a:t>ystemic steroid 2g for 5 days</a:t>
            </a:r>
          </a:p>
        </p:txBody>
      </p:sp>
    </p:spTree>
    <p:extLst>
      <p:ext uri="{BB962C8B-B14F-4D97-AF65-F5344CB8AC3E}">
        <p14:creationId xmlns:p14="http://schemas.microsoft.com/office/powerpoint/2010/main" xmlns="" val="2061277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5CEEDB-1852-359E-374E-CA79823D1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/>
              <a:t>Disease Modifying Therapy </a:t>
            </a:r>
            <a:br>
              <a:rPr lang="en-GB" b="1" i="1" dirty="0"/>
            </a:b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70183C-B850-C2F2-D653-7C422E9E2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2AD1A6-66AA-96C8-C164-CB09C44855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8194" name="Picture 2" descr="Treatment of multiple sclerosis — success from bench to bedside | Nature  Reviews Neurology">
            <a:extLst>
              <a:ext uri="{FF2B5EF4-FFF2-40B4-BE49-F238E27FC236}">
                <a16:creationId xmlns:a16="http://schemas.microsoft.com/office/drawing/2014/main" xmlns="" id="{D2B4816A-AA7A-6030-5026-87F9E0CEB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6249" y="1581150"/>
            <a:ext cx="9799639" cy="482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528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09A048-EAC8-7215-3831-25FE78921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F309AD9-6169-E82C-58F0-9AC3E026F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7DF717D-1819-0FB7-5FF2-3345F39EED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10242" name="Picture 2" descr="Multiple Sclerosis: The Safety-Efficacy Balance and Preventing  Neurodegeneration">
            <a:extLst>
              <a:ext uri="{FF2B5EF4-FFF2-40B4-BE49-F238E27FC236}">
                <a16:creationId xmlns:a16="http://schemas.microsoft.com/office/drawing/2014/main" xmlns="" id="{D39E767F-9273-D4AB-DB69-212E33E1C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088" y="6350"/>
            <a:ext cx="9916612" cy="624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24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DD728D-BABC-121D-FDF7-BB938574B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EF5BBE-825C-C9E5-B54D-6873D3D56F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F47C330-840F-F8D1-8A72-21D37D596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11266" name="Picture 2" descr="DISEASE-MODIFYING THERAPY OF MS. 1 -AZATHIOPRINE IS FORMALLY APPROVED... |  Download Scientific Diagram">
            <a:extLst>
              <a:ext uri="{FF2B5EF4-FFF2-40B4-BE49-F238E27FC236}">
                <a16:creationId xmlns:a16="http://schemas.microsoft.com/office/drawing/2014/main" xmlns="" id="{2ED43FA8-AC51-06C1-7DF4-112E3B736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500" y="603250"/>
            <a:ext cx="10795000" cy="565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2623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411A6B-9BA5-6A51-5B00-5AD7B6CA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57A7055-E173-63AE-91E4-4F8CF8725C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5936755-1383-A03C-A065-B84315DEA4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9218" name="Picture 2" descr="Understanding the Science of MS - ppt download">
            <a:extLst>
              <a:ext uri="{FF2B5EF4-FFF2-40B4-BE49-F238E27FC236}">
                <a16:creationId xmlns:a16="http://schemas.microsoft.com/office/drawing/2014/main" xmlns="" id="{D58D917A-8F1F-F823-3D34-69A0967A2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347" y="452718"/>
            <a:ext cx="10656541" cy="583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624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30E914-DF3F-4385-8031-6D6DE0EF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6300955" cy="1400530"/>
          </a:xfrm>
        </p:spPr>
        <p:txBody>
          <a:bodyPr/>
          <a:lstStyle/>
          <a:p>
            <a:r>
              <a:rPr lang="sr-Latn-RS" dirty="0" err="1"/>
              <a:t>Etiology</a:t>
            </a:r>
            <a:r>
              <a:rPr lang="sr-Latn-RS" dirty="0"/>
              <a:t/>
            </a:r>
            <a:br>
              <a:rPr lang="sr-Latn-RS" dirty="0"/>
            </a:b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influence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MS are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genetic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exposure to infectious agents, vitamin deficiencies, and smoking</a:t>
            </a: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6C0D9EC-6474-4F94-9D82-F7C7075E1B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2732" y="2662238"/>
            <a:ext cx="5588509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779635-BD33-443F-8F93-23EF4CD10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1" y="2881737"/>
            <a:ext cx="5072990" cy="37567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BB39BC8-C668-41A3-AA65-F8F260B613FB}"/>
              </a:ext>
            </a:extLst>
          </p:cNvPr>
          <p:cNvSpPr txBox="1"/>
          <p:nvPr/>
        </p:nvSpPr>
        <p:spPr>
          <a:xfrm>
            <a:off x="6947066" y="1288246"/>
            <a:ext cx="3752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err="1"/>
              <a:t>An</a:t>
            </a:r>
            <a:r>
              <a:rPr lang="sr-Latn-RS" b="1" dirty="0"/>
              <a:t> </a:t>
            </a:r>
            <a:r>
              <a:rPr lang="sr-Latn-RS" b="1" dirty="0" err="1"/>
              <a:t>increased</a:t>
            </a:r>
            <a:r>
              <a:rPr lang="sr-Latn-RS" b="1" dirty="0"/>
              <a:t> </a:t>
            </a:r>
            <a:r>
              <a:rPr lang="sr-Latn-RS" b="1" dirty="0" err="1"/>
              <a:t>risk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MS is </a:t>
            </a:r>
            <a:r>
              <a:rPr lang="sr-Latn-RS" b="1" dirty="0" err="1"/>
              <a:t>associated</a:t>
            </a:r>
            <a:r>
              <a:rPr lang="sr-Latn-RS" b="1" dirty="0"/>
              <a:t> </a:t>
            </a:r>
            <a:r>
              <a:rPr lang="sr-Latn-RS" b="1" dirty="0" err="1"/>
              <a:t>with</a:t>
            </a:r>
            <a:r>
              <a:rPr lang="sr-Latn-RS" b="1" dirty="0"/>
              <a:t> </a:t>
            </a:r>
            <a:r>
              <a:rPr lang="sr-Latn-RS" b="1" dirty="0" err="1"/>
              <a:t>reduced</a:t>
            </a:r>
            <a:r>
              <a:rPr lang="sr-Latn-RS" b="1" dirty="0"/>
              <a:t> </a:t>
            </a:r>
            <a:r>
              <a:rPr lang="sr-Latn-RS" b="1" dirty="0" err="1"/>
              <a:t>sun</a:t>
            </a:r>
            <a:r>
              <a:rPr lang="sr-Latn-RS" b="1" dirty="0"/>
              <a:t> </a:t>
            </a:r>
            <a:r>
              <a:rPr lang="sr-Latn-RS" b="1" dirty="0" err="1"/>
              <a:t>exposure</a:t>
            </a:r>
            <a:endParaRPr lang="sr-Latn-RS" b="1" dirty="0"/>
          </a:p>
          <a:p>
            <a:r>
              <a:rPr lang="sr-Latn-RS" b="1" dirty="0"/>
              <a:t>Vitamin D</a:t>
            </a:r>
          </a:p>
        </p:txBody>
      </p:sp>
    </p:spTree>
    <p:extLst>
      <p:ext uri="{BB962C8B-B14F-4D97-AF65-F5344CB8AC3E}">
        <p14:creationId xmlns:p14="http://schemas.microsoft.com/office/powerpoint/2010/main" xmlns="" val="87499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8E9B00-80D3-4A9E-825F-20113E91C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9B0894-71CA-45A9-953D-63DF923ED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35106A0-D883-45AA-9931-CF03666E04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87F59EC-5E56-D74C-2AB0-BB603EA74631}"/>
              </a:ext>
            </a:extLst>
          </p:cNvPr>
          <p:cNvSpPr txBox="1"/>
          <p:nvPr/>
        </p:nvSpPr>
        <p:spPr>
          <a:xfrm>
            <a:off x="5698246" y="652919"/>
            <a:ext cx="61863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These agents are able to trigger a cascade of events in the immune system which lead to neuronal cell death accompanied by nerve demyelination and neuronal dysfunction. 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9A577E5-C8BC-1011-6EEA-4863ED9695EE}"/>
              </a:ext>
            </a:extLst>
          </p:cNvPr>
          <p:cNvSpPr txBox="1"/>
          <p:nvPr/>
        </p:nvSpPr>
        <p:spPr>
          <a:xfrm>
            <a:off x="646111" y="2183001"/>
            <a:ext cx="22777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dirty="0">
                <a:solidFill>
                  <a:schemeClr val="bg1"/>
                </a:solidFill>
              </a:rPr>
              <a:t>activated lymphocytes pass through the blood-brain barrier into the central nervous system</a:t>
            </a:r>
          </a:p>
        </p:txBody>
      </p:sp>
    </p:spTree>
    <p:extLst>
      <p:ext uri="{BB962C8B-B14F-4D97-AF65-F5344CB8AC3E}">
        <p14:creationId xmlns:p14="http://schemas.microsoft.com/office/powerpoint/2010/main" xmlns="" val="243476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B11ED-78D7-43AF-8985-640A1926A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ACE0AB5-B62A-4F1B-A851-3071BE75EE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C4763CC-B5E8-4890-8ED5-30F161CA3D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C6A0C4D-1D2B-46B0-9C12-FE38CC410B62}"/>
              </a:ext>
            </a:extLst>
          </p:cNvPr>
          <p:cNvSpPr txBox="1"/>
          <p:nvPr/>
        </p:nvSpPr>
        <p:spPr>
          <a:xfrm>
            <a:off x="1113312" y="2384408"/>
            <a:ext cx="75675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2000" dirty="0"/>
              <a:t>MS most </a:t>
            </a:r>
            <a:r>
              <a:rPr lang="sr-Latn-RS" sz="2000" dirty="0" err="1"/>
              <a:t>often</a:t>
            </a:r>
            <a:r>
              <a:rPr lang="sr-Latn-RS" sz="2000" dirty="0"/>
              <a:t> </a:t>
            </a:r>
            <a:r>
              <a:rPr lang="sr-Latn-RS" sz="2000" dirty="0" err="1"/>
              <a:t>occurs</a:t>
            </a:r>
            <a:r>
              <a:rPr lang="sr-Latn-RS" sz="2000" dirty="0"/>
              <a:t> in </a:t>
            </a:r>
            <a:r>
              <a:rPr lang="sr-Latn-RS" sz="2000" dirty="0" err="1"/>
              <a:t>younger</a:t>
            </a:r>
            <a:r>
              <a:rPr lang="sr-Latn-RS" sz="2000" dirty="0"/>
              <a:t> </a:t>
            </a:r>
            <a:r>
              <a:rPr lang="sr-Latn-RS" sz="2000" dirty="0" err="1"/>
              <a:t>people</a:t>
            </a:r>
            <a:r>
              <a:rPr lang="sr-Latn-RS" sz="2000" dirty="0"/>
              <a:t> </a:t>
            </a:r>
            <a:r>
              <a:rPr lang="sr-Latn-RS" sz="2000" dirty="0" err="1"/>
              <a:t>around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age </a:t>
            </a:r>
            <a:r>
              <a:rPr lang="sr-Latn-RS" sz="2000" dirty="0" err="1"/>
              <a:t>of</a:t>
            </a:r>
            <a:r>
              <a:rPr lang="sr-Latn-RS" sz="2000" dirty="0"/>
              <a:t> 30</a:t>
            </a:r>
          </a:p>
          <a:p>
            <a:endParaRPr lang="sr-Latn-RS" sz="2000" dirty="0"/>
          </a:p>
          <a:p>
            <a:endParaRPr lang="sr-Latn-RS" sz="2000" dirty="0"/>
          </a:p>
          <a:p>
            <a:r>
              <a:rPr lang="sr-Latn-RS" sz="2000" dirty="0"/>
              <a:t>  more </a:t>
            </a:r>
            <a:r>
              <a:rPr lang="sr-Latn-RS" sz="2000" dirty="0" err="1"/>
              <a:t>often</a:t>
            </a:r>
            <a:r>
              <a:rPr lang="sr-Latn-RS" sz="2000" dirty="0"/>
              <a:t> </a:t>
            </a:r>
            <a:r>
              <a:rPr lang="sr-Latn-RS" sz="2000" dirty="0" err="1"/>
              <a:t>women</a:t>
            </a:r>
            <a:r>
              <a:rPr lang="sr-Latn-RS" sz="2000" dirty="0"/>
              <a:t> 2:1</a:t>
            </a:r>
          </a:p>
        </p:txBody>
      </p:sp>
    </p:spTree>
    <p:extLst>
      <p:ext uri="{BB962C8B-B14F-4D97-AF65-F5344CB8AC3E}">
        <p14:creationId xmlns:p14="http://schemas.microsoft.com/office/powerpoint/2010/main" xmlns="" val="938527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493C3-C73A-42B2-8065-1A5AD2F3D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Clinical</a:t>
            </a:r>
            <a:r>
              <a:rPr lang="sr-Latn-RS" dirty="0"/>
              <a:t> </a:t>
            </a:r>
            <a:br>
              <a:rPr lang="sr-Latn-RS" dirty="0"/>
            </a:br>
            <a:r>
              <a:rPr lang="sr-Latn-RS" dirty="0" err="1"/>
              <a:t>picture</a:t>
            </a:r>
            <a:endParaRPr 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52ADDF7-12EA-462B-8F2E-DE1B2931EC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E8FFC3A-E00A-4831-8034-80FE0C31FC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1026" name="Picture 2" descr="Labeled diagram of the human body showing main symptom areas of multiple sclerosis (MS).">
            <a:extLst>
              <a:ext uri="{FF2B5EF4-FFF2-40B4-BE49-F238E27FC236}">
                <a16:creationId xmlns:a16="http://schemas.microsoft.com/office/drawing/2014/main" xmlns="" id="{C972C46A-12A1-D5B9-1FA6-6EDD099C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3338" y="0"/>
            <a:ext cx="77025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051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818F8C-C1A8-4919-A1E2-44E35DD6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relaps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3D5507-F695-4B0B-AC53-AC4A12AAE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6850715" cy="4195481"/>
          </a:xfrm>
        </p:spPr>
        <p:txBody>
          <a:bodyPr>
            <a:normAutofit/>
          </a:bodyPr>
          <a:lstStyle/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relapse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worsening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complaints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24h</a:t>
            </a: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caused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attacks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Multiple sclerosis | Nature Reviews Disease Primers">
            <a:extLst>
              <a:ext uri="{FF2B5EF4-FFF2-40B4-BE49-F238E27FC236}">
                <a16:creationId xmlns:a16="http://schemas.microsoft.com/office/drawing/2014/main" xmlns="" id="{85F1CC49-D96C-2B21-606C-40BC84084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4027" y="2317315"/>
            <a:ext cx="4133589" cy="430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272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F834E4-92DF-BC0D-D6E2-72E3706F9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1463040"/>
            <a:ext cx="5688038" cy="4785359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Relapsing-remitting MS (RRMS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most common subtype, affecting 85% of people with MS and is characterized by short attacks to the CNS followed by a complete or partial return to normal functioning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[2]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Secondary-progressive MS (SPMS)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subgroup that begins as a relapsing-remitting course accompanied by a steady decline in  function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Primary-Progressive MS (PPMS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a progression of the disease where a steady decline in function is experienced from the onset of the disease</a:t>
            </a:r>
            <a:endParaRPr lang="x-non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3B675C58-E500-6D8E-E431-200D44AC1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4696" y="140676"/>
            <a:ext cx="5397304" cy="62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B41DBE3-1F58-048C-7B2C-682A360C4DC8}"/>
              </a:ext>
            </a:extLst>
          </p:cNvPr>
          <p:cNvSpPr txBox="1"/>
          <p:nvPr/>
        </p:nvSpPr>
        <p:spPr>
          <a:xfrm>
            <a:off x="407964" y="140676"/>
            <a:ext cx="5922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 od multiple sclerosis</a:t>
            </a:r>
          </a:p>
        </p:txBody>
      </p:sp>
    </p:spTree>
    <p:extLst>
      <p:ext uri="{BB962C8B-B14F-4D97-AF65-F5344CB8AC3E}">
        <p14:creationId xmlns:p14="http://schemas.microsoft.com/office/powerpoint/2010/main" xmlns="" val="366795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xmlns="" id="{8646A982-FFE7-448C-9DC0-BF9C26E8C6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488" y="247043"/>
            <a:ext cx="11161196" cy="24415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sr-Latn-RS" sz="1600" b="1" dirty="0">
                <a:ea typeface="ＭＳ Ｐゴシック" panose="020B0600070205080204" pitchFamily="34" charset="-128"/>
              </a:rPr>
              <a:t>2017</a:t>
            </a:r>
            <a:r>
              <a:rPr lang="sr-Latn-RS" altLang="sr-Latn-RS" sz="1600" b="1" dirty="0">
                <a:ea typeface="ＭＳ Ｐゴシック" panose="020B0600070205080204" pitchFamily="34" charset="-128"/>
              </a:rPr>
              <a:t> </a:t>
            </a:r>
            <a:r>
              <a:rPr lang="en-US" altLang="sr-Latn-RS" sz="1600" b="1" dirty="0">
                <a:ea typeface="ＭＳ Ｐゴシック" panose="020B0600070205080204" pitchFamily="34" charset="-128"/>
              </a:rPr>
              <a:t> Mc Donald </a:t>
            </a:r>
            <a:r>
              <a:rPr lang="sr-Latn-CS" altLang="sr-Latn-RS" sz="1600" b="1" dirty="0">
                <a:ea typeface="ＭＳ Ｐゴシック" panose="020B0600070205080204" pitchFamily="34" charset="-128"/>
              </a:rPr>
              <a:t>criteria</a:t>
            </a:r>
            <a:endParaRPr lang="en-US" altLang="sr-Latn-RS" b="1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076" name="Picture 4" descr="McDonald Criteria for Diagnosis of ...">
            <a:extLst>
              <a:ext uri="{FF2B5EF4-FFF2-40B4-BE49-F238E27FC236}">
                <a16:creationId xmlns:a16="http://schemas.microsoft.com/office/drawing/2014/main" xmlns="" id="{398CC56A-0F9E-3202-3680-52F537B29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978" y="633046"/>
            <a:ext cx="10353822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ELLOW ">
  <a:themeElements>
    <a:clrScheme name="MAVENCLAD">
      <a:dk1>
        <a:srgbClr val="0076AA"/>
      </a:dk1>
      <a:lt1>
        <a:srgbClr val="FBFFFB"/>
      </a:lt1>
      <a:dk2>
        <a:srgbClr val="6A6D71"/>
      </a:dk2>
      <a:lt2>
        <a:srgbClr val="E7E6E6"/>
      </a:lt2>
      <a:accent1>
        <a:srgbClr val="0076AA"/>
      </a:accent1>
      <a:accent2>
        <a:srgbClr val="ED7D31"/>
      </a:accent2>
      <a:accent3>
        <a:srgbClr val="A5A5A5"/>
      </a:accent3>
      <a:accent4>
        <a:srgbClr val="00A1B4"/>
      </a:accent4>
      <a:accent5>
        <a:srgbClr val="AC5490"/>
      </a:accent5>
      <a:accent6>
        <a:srgbClr val="FAB700"/>
      </a:accent6>
      <a:hlink>
        <a:srgbClr val="B3AF17"/>
      </a:hlink>
      <a:folHlink>
        <a:srgbClr val="ED7D3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6217</TotalTime>
  <Words>508</Words>
  <Application>Microsoft Macintosh PowerPoint</Application>
  <PresentationFormat>Custom</PresentationFormat>
  <Paragraphs>78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YELLOW </vt:lpstr>
      <vt:lpstr>Ion</vt:lpstr>
      <vt:lpstr> multiple sclerosis</vt:lpstr>
      <vt:lpstr>Multiple sclerosis is an autoimmune disease in which the myelin inside the central nervous system is damaged</vt:lpstr>
      <vt:lpstr>Etiology factors that influence the development of MS are genetic factors and environmental factors such as exposure to infectious agents, vitamin deficiencies, and smoking</vt:lpstr>
      <vt:lpstr>Slide 4</vt:lpstr>
      <vt:lpstr>Slide 5</vt:lpstr>
      <vt:lpstr>Clinical  picture</vt:lpstr>
      <vt:lpstr>relaps</vt:lpstr>
      <vt:lpstr>Slide 8</vt:lpstr>
      <vt:lpstr>2017  Mc Donald criteria</vt:lpstr>
      <vt:lpstr>Slide 10</vt:lpstr>
      <vt:lpstr>Slide 11</vt:lpstr>
      <vt:lpstr>Confirmation of dissemination in space with MRI we see more lesions in characteristic places</vt:lpstr>
      <vt:lpstr>Confirmation of dissemination in time with MR</vt:lpstr>
      <vt:lpstr>Spinal tap</vt:lpstr>
      <vt:lpstr>MRI brain</vt:lpstr>
      <vt:lpstr>MR spinal </vt:lpstr>
      <vt:lpstr>Assessment of disease activity </vt:lpstr>
      <vt:lpstr>Slide 18</vt:lpstr>
      <vt:lpstr>Treatment should be started as early as possible in the early stages of MS, it is important to slow down the progression of the disease1</vt:lpstr>
      <vt:lpstr>therapy</vt:lpstr>
      <vt:lpstr>Therapy od relapses </vt:lpstr>
      <vt:lpstr>Disease Modifying Therapy  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Strategija i ciljevi u lečenju multiple skleroze</dc:title>
  <dc:creator>Isidora Vasiljevic</dc:creator>
  <cp:lastModifiedBy>Korisnik</cp:lastModifiedBy>
  <cp:revision>296</cp:revision>
  <cp:lastPrinted>2019-06-10T08:12:58Z</cp:lastPrinted>
  <dcterms:created xsi:type="dcterms:W3CDTF">2019-02-12T15:45:57Z</dcterms:created>
  <dcterms:modified xsi:type="dcterms:W3CDTF">2024-04-09T06:22:02Z</dcterms:modified>
</cp:coreProperties>
</file>